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handoutMasterIdLst>
    <p:handoutMasterId r:id="rId20"/>
  </p:handoutMasterIdLst>
  <p:sldIdLst>
    <p:sldId id="281" r:id="rId3"/>
    <p:sldId id="257" r:id="rId4"/>
    <p:sldId id="258" r:id="rId5"/>
    <p:sldId id="283" r:id="rId6"/>
    <p:sldId id="282" r:id="rId7"/>
    <p:sldId id="299" r:id="rId8"/>
    <p:sldId id="286" r:id="rId9"/>
    <p:sldId id="297" r:id="rId10"/>
    <p:sldId id="298" r:id="rId11"/>
    <p:sldId id="308" r:id="rId12"/>
    <p:sldId id="309" r:id="rId13"/>
    <p:sldId id="300" r:id="rId14"/>
    <p:sldId id="296" r:id="rId15"/>
    <p:sldId id="289" r:id="rId16"/>
    <p:sldId id="293" r:id="rId17"/>
    <p:sldId id="295"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7929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06" autoAdjust="0"/>
    <p:restoredTop sz="95089" autoAdjust="0"/>
  </p:normalViewPr>
  <p:slideViewPr>
    <p:cSldViewPr snapToGrid="0">
      <p:cViewPr varScale="1">
        <p:scale>
          <a:sx n="91" d="100"/>
          <a:sy n="91" d="100"/>
        </p:scale>
        <p:origin x="13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handoutMaster" Target="handoutMasters/handoutMaster1.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12947A1-4C98-43E9-AD58-7CDB44F12DB4}"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260FE4-EF06-42A7-B564-872FCF7C1508}"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handoutMaster>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8D0264-2DAD-4A54-B790-A776C9888C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AC583D-2A9B-4A50-8531-DCE375D26E71}"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365125"/>
            <a:ext cx="5800725"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825625"/>
            <a:ext cx="38862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4629150" y="1825625"/>
            <a:ext cx="38862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2505075"/>
            <a:ext cx="3868340"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2505075"/>
            <a:ext cx="3887391"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5" name="矩形 4"/>
          <p:cNvSpPr/>
          <p:nvPr userDrawn="1"/>
        </p:nvSpPr>
        <p:spPr>
          <a:xfrm>
            <a:off x="0" y="1"/>
            <a:ext cx="257695"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灯片编号占位符 8"/>
          <p:cNvSpPr>
            <a:spLocks noGrp="1"/>
          </p:cNvSpPr>
          <p:nvPr>
            <p:ph type="sldNum" sz="quarter" idx="12"/>
          </p:nvPr>
        </p:nvSpPr>
        <p:spPr/>
        <p:txBody>
          <a:bodyPr/>
          <a:lstStyle>
            <a:lvl1pPr>
              <a:defRPr sz="1200" b="0">
                <a:solidFill>
                  <a:srgbClr val="4472C4"/>
                </a:solidFill>
                <a:latin typeface="微软雅黑" panose="020B0503020204020204" pitchFamily="34" charset="-122"/>
                <a:ea typeface="微软雅黑" panose="020B0503020204020204" pitchFamily="34" charset="-122"/>
              </a:defRPr>
            </a:lvl1pPr>
          </a:lstStyle>
          <a:p>
            <a:fld id="{212B57F6-3D5A-40C7-A181-A97170C1B2E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2B57F6-3D5A-40C7-A181-A97170C1B2E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309340"/>
            <a:ext cx="9144000" cy="255526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rtlCol="0" anchor="t" anchorCtr="0"/>
          <a:lstStyle/>
          <a:p>
            <a:pPr marL="342900" indent="-342900" algn="l">
              <a:lnSpc>
                <a:spcPct val="150000"/>
              </a:lnSpc>
              <a:buFont typeface="+mj-ea"/>
              <a:buAutoNum type="circleNumDbPlain" startAt="3"/>
            </a:pP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矩形 7"/>
          <p:cNvSpPr/>
          <p:nvPr/>
        </p:nvSpPr>
        <p:spPr>
          <a:xfrm>
            <a:off x="248575" y="2986808"/>
            <a:ext cx="8655727" cy="1200329"/>
          </a:xfrm>
          <a:prstGeom prst="rect">
            <a:avLst/>
          </a:prstGeom>
        </p:spPr>
        <p:txBody>
          <a:bodyPr wrap="square">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cs typeface="+mj-cs"/>
              </a:rPr>
              <a:t>基于分布式元启发式算法的带回程实时路径规划系统</a:t>
            </a:r>
            <a:endParaRPr lang="zh-CN" altLang="en-US" sz="3600" dirty="0">
              <a:solidFill>
                <a:schemeClr val="bg1"/>
              </a:solidFill>
            </a:endParaRPr>
          </a:p>
        </p:txBody>
      </p:sp>
      <p:sp>
        <p:nvSpPr>
          <p:cNvPr id="2" name="文本框 1"/>
          <p:cNvSpPr txBox="1"/>
          <p:nvPr/>
        </p:nvSpPr>
        <p:spPr>
          <a:xfrm>
            <a:off x="3760720" y="5542075"/>
            <a:ext cx="1622560" cy="369332"/>
          </a:xfrm>
          <a:prstGeom prst="rect">
            <a:avLst/>
          </a:prstGeom>
          <a:noFill/>
        </p:spPr>
        <p:txBody>
          <a:bodyPr wrap="none" rtlCol="0">
            <a:spAutoFit/>
          </a:bodyPr>
          <a:lstStyle/>
          <a:p>
            <a:r>
              <a:rPr kumimoji="1" lang="zh-CN" altLang="en-US" dirty="0">
                <a:solidFill>
                  <a:srgbClr val="4472C4"/>
                </a:solidFill>
              </a:rPr>
              <a:t>张繁昊 王新元</a:t>
            </a:r>
            <a:endParaRPr kumimoji="1" lang="zh-CN" altLang="en-US" dirty="0">
              <a:solidFill>
                <a:srgbClr val="4472C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7886700" cy="720000"/>
          </a:xfrm>
        </p:spPr>
        <p:txBody>
          <a:bodyPr>
            <a:normAutofit/>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2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研究现状</a:t>
            </a: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松鼠算法</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4294967295"/>
          </p:nvPr>
        </p:nvSpPr>
        <p:spPr>
          <a:xfrm>
            <a:off x="360000" y="1259524"/>
            <a:ext cx="8349660" cy="2487724"/>
          </a:xfrm>
        </p:spPr>
        <p:txBody>
          <a:bodyPr>
            <a:noAutofit/>
          </a:bodyPr>
          <a:lstStyle/>
          <a:p>
            <a:pPr marL="0" indent="0">
              <a:lnSpc>
                <a:spcPct val="100000"/>
              </a:lnSpc>
              <a:buNone/>
            </a:pPr>
            <a:r>
              <a:rPr lang="zh-CN" altLang="en-US" sz="2000" b="1" dirty="0">
                <a:latin typeface="微软雅黑" panose="020B0503020204020204" pitchFamily="34" charset="-122"/>
                <a:ea typeface="微软雅黑" panose="020B0503020204020204" pitchFamily="34" charset="-122"/>
              </a:rPr>
              <a:t>松鼠算法优势</a:t>
            </a:r>
            <a:endParaRPr lang="en-US" altLang="zh-CN" sz="20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ü"/>
            </a:pPr>
            <a:r>
              <a:rPr lang="en-US" altLang="zh-CN" sz="2000" dirty="0">
                <a:latin typeface="微软雅黑" panose="020B0503020204020204" pitchFamily="34" charset="-122"/>
                <a:ea typeface="微软雅黑" panose="020B0503020204020204" pitchFamily="34" charset="-122"/>
              </a:rPr>
              <a:t>用几种经典和现代的无约束基准函数对算法进行了测试。通过比较统计分析发现，与其他文献报道的优化算法相比，SSA算法具有显著的收敛性，达到了全局最优解。此外，对于现代高度复杂的CEC 2014基准函数，所有算法都很难找到全局最优解，但SSA的性能是准确和一致的。</a:t>
            </a:r>
            <a:endParaRPr lang="en-US" altLang="zh-CN" sz="2000"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ü"/>
            </a:pPr>
            <a:endParaRPr lang="en-US" altLang="zh-CN" sz="2000" b="1" dirty="0">
              <a:latin typeface="微软雅黑" panose="020B0503020204020204" pitchFamily="34" charset="-122"/>
              <a:ea typeface="微软雅黑" panose="020B0503020204020204" pitchFamily="34" charset="-122"/>
            </a:endParaRPr>
          </a:p>
          <a:p>
            <a:pPr marL="685800" lvl="1" indent="-342900">
              <a:lnSpc>
                <a:spcPct val="150000"/>
              </a:lnSpc>
              <a:buFont typeface="Wingdings" panose="05000000000000000000" pitchFamily="2" charset="2"/>
              <a:buChar char="p"/>
            </a:pPr>
            <a:endParaRPr lang="en-US" altLang="zh-CN" sz="2000"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p:txBody>
          <a:bodyPr/>
          <a:lstStyle/>
          <a:p>
            <a:fld id="{212B57F6-3D5A-40C7-A181-A97170C1B2E9}" type="slidenum">
              <a:rPr lang="zh-CN" altLang="en-US" smtClean="0"/>
            </a:fld>
            <a:endParaRPr lang="zh-CN" altLang="en-US"/>
          </a:p>
        </p:txBody>
      </p:sp>
      <p:sp>
        <p:nvSpPr>
          <p:cNvPr id="9" name="矩形 8"/>
          <p:cNvSpPr/>
          <p:nvPr/>
        </p:nvSpPr>
        <p:spPr>
          <a:xfrm>
            <a:off x="5274245" y="6198954"/>
            <a:ext cx="2125980" cy="337185"/>
          </a:xfrm>
          <a:prstGeom prst="rect">
            <a:avLst/>
          </a:prstGeom>
        </p:spPr>
        <p:txBody>
          <a:bodyPr wrap="none">
            <a:spAutoFit/>
          </a:bodyPr>
          <a:lstStyle/>
          <a:p>
            <a:pPr algn="ctr"/>
            <a:r>
              <a:rPr lang="zh-CN" altLang="en-US" sz="1600" dirty="0">
                <a:latin typeface="微软雅黑" panose="020B0503020204020204" pitchFamily="34" charset="-122"/>
                <a:ea typeface="微软雅黑" panose="020B0503020204020204" pitchFamily="34" charset="-122"/>
              </a:rPr>
              <a:t>图</a:t>
            </a: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rPr>
              <a:t>Rastrigin function</a:t>
            </a:r>
            <a:endParaRPr lang="zh-CN" altLang="en-US" sz="1600">
              <a:latin typeface="微软雅黑" panose="020B0503020204020204" pitchFamily="34" charset="-122"/>
              <a:ea typeface="微软雅黑" panose="020B0503020204020204" pitchFamily="34" charset="-122"/>
            </a:endParaRPr>
          </a:p>
        </p:txBody>
      </p:sp>
      <p:pic>
        <p:nvPicPr>
          <p:cNvPr id="8" name="图片 7" descr="截屏2019-11-28下午1.29.47"/>
          <p:cNvPicPr>
            <a:picLocks noChangeAspect="1"/>
          </p:cNvPicPr>
          <p:nvPr/>
        </p:nvPicPr>
        <p:blipFill>
          <a:blip r:embed="rId1"/>
          <a:srcRect t="2520"/>
          <a:stretch>
            <a:fillRect/>
          </a:stretch>
        </p:blipFill>
        <p:spPr>
          <a:xfrm>
            <a:off x="4775835" y="3803650"/>
            <a:ext cx="3159760" cy="21615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截屏2019-11-28下午1.30.00"/>
          <p:cNvPicPr>
            <a:picLocks noChangeAspect="1"/>
          </p:cNvPicPr>
          <p:nvPr/>
        </p:nvPicPr>
        <p:blipFill>
          <a:blip r:embed="rId1"/>
          <a:stretch>
            <a:fillRect/>
          </a:stretch>
        </p:blipFill>
        <p:spPr>
          <a:xfrm>
            <a:off x="842010" y="448310"/>
            <a:ext cx="7339965" cy="5865495"/>
          </a:xfrm>
          <a:prstGeom prst="rect">
            <a:avLst/>
          </a:prstGeom>
        </p:spPr>
      </p:pic>
      <p:pic>
        <p:nvPicPr>
          <p:cNvPr id="3" name="图片 2" descr="截屏2019-11-28下午1.30.09"/>
          <p:cNvPicPr>
            <a:picLocks noChangeAspect="1"/>
          </p:cNvPicPr>
          <p:nvPr/>
        </p:nvPicPr>
        <p:blipFill>
          <a:blip r:embed="rId2"/>
          <a:stretch>
            <a:fillRect/>
          </a:stretch>
        </p:blipFill>
        <p:spPr>
          <a:xfrm>
            <a:off x="756920" y="544195"/>
            <a:ext cx="7122795" cy="5770245"/>
          </a:xfrm>
          <a:prstGeom prst="rect">
            <a:avLst/>
          </a:prstGeom>
        </p:spPr>
      </p:pic>
      <p:pic>
        <p:nvPicPr>
          <p:cNvPr id="6" name="图片 5" descr="截屏2019-11-28下午1.30.15"/>
          <p:cNvPicPr>
            <a:picLocks noChangeAspect="1"/>
          </p:cNvPicPr>
          <p:nvPr/>
        </p:nvPicPr>
        <p:blipFill>
          <a:blip r:embed="rId3"/>
          <a:stretch>
            <a:fillRect/>
          </a:stretch>
        </p:blipFill>
        <p:spPr>
          <a:xfrm>
            <a:off x="996315" y="636905"/>
            <a:ext cx="7185660" cy="5752465"/>
          </a:xfrm>
          <a:prstGeom prst="rect">
            <a:avLst/>
          </a:prstGeom>
        </p:spPr>
      </p:pic>
      <p:pic>
        <p:nvPicPr>
          <p:cNvPr id="7" name="图片 6" descr="截屏2019-11-28下午1.30.26"/>
          <p:cNvPicPr>
            <a:picLocks noChangeAspect="1"/>
          </p:cNvPicPr>
          <p:nvPr/>
        </p:nvPicPr>
        <p:blipFill>
          <a:blip r:embed="rId4"/>
          <a:stretch>
            <a:fillRect/>
          </a:stretch>
        </p:blipFill>
        <p:spPr>
          <a:xfrm>
            <a:off x="1068070" y="709930"/>
            <a:ext cx="6729730" cy="54946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ox(i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ox(i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ox(in)">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7886700" cy="720000"/>
          </a:xfrm>
        </p:spPr>
        <p:txBody>
          <a:bodyPr>
            <a:normAutofit/>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3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项目工作</a:t>
            </a: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技术路线</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359999" y="1259524"/>
            <a:ext cx="8537257" cy="35887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457200" indent="-457200">
              <a:lnSpc>
                <a:spcPct val="150000"/>
              </a:lnSpc>
              <a:buFont typeface="+mj-lt"/>
              <a:buAutoNum type="arabicPeriod"/>
            </a:pPr>
            <a:endParaRPr lang="zh-CN" altLang="en-US" sz="2000" dirty="0">
              <a:latin typeface="微软雅黑" panose="020B0503020204020204" pitchFamily="34" charset="-122"/>
              <a:ea typeface="微软雅黑" panose="020B0503020204020204" pitchFamily="34" charset="-122"/>
            </a:endParaRPr>
          </a:p>
        </p:txBody>
      </p:sp>
      <p:sp>
        <p:nvSpPr>
          <p:cNvPr id="7" name="内容占位符 2"/>
          <p:cNvSpPr txBox="1"/>
          <p:nvPr/>
        </p:nvSpPr>
        <p:spPr>
          <a:xfrm>
            <a:off x="360000" y="1259524"/>
            <a:ext cx="8485420" cy="523847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zh-CN" altLang="en-US" sz="2400" dirty="0">
                <a:latin typeface="微软雅黑" panose="020B0503020204020204" pitchFamily="34" charset="-122"/>
                <a:ea typeface="微软雅黑" panose="020B0503020204020204" pitchFamily="34" charset="-122"/>
              </a:rPr>
              <a:t>开发新的元启发式算法的动态版本，将其</a:t>
            </a:r>
            <a:r>
              <a:rPr lang="zh-CN" altLang="zh-CN" sz="2400" dirty="0">
                <a:latin typeface="微软雅黑" panose="020B0503020204020204" pitchFamily="34" charset="-122"/>
                <a:ea typeface="微软雅黑" panose="020B0503020204020204" pitchFamily="34" charset="-122"/>
              </a:rPr>
              <a:t>部署在分布式大数据平台，</a:t>
            </a:r>
            <a:r>
              <a:rPr lang="zh-CN" altLang="en-US" sz="2400" dirty="0">
                <a:latin typeface="微软雅黑" panose="020B0503020204020204" pitchFamily="34" charset="-122"/>
                <a:ea typeface="微软雅黑" panose="020B0503020204020204" pitchFamily="34" charset="-122"/>
              </a:rPr>
              <a:t>去</a:t>
            </a:r>
            <a:r>
              <a:rPr lang="zh-CN" altLang="zh-CN" sz="2400" dirty="0">
                <a:latin typeface="微软雅黑" panose="020B0503020204020204" pitchFamily="34" charset="-122"/>
                <a:ea typeface="微软雅黑" panose="020B0503020204020204" pitchFamily="34" charset="-122"/>
              </a:rPr>
              <a:t>并行化地求解问题</a:t>
            </a:r>
            <a:endParaRPr lang="zh-CN" altLang="zh-CN" sz="2400"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p"/>
            </a:pPr>
            <a:r>
              <a:rPr lang="zh-CN" altLang="en-US" sz="2400" dirty="0">
                <a:latin typeface="微软雅黑" panose="020B0503020204020204" pitchFamily="34" charset="-122"/>
                <a:ea typeface="微软雅黑" panose="020B0503020204020204" pitchFamily="34" charset="-122"/>
              </a:rPr>
              <a:t>通过元启发式算法进行建模来求解</a:t>
            </a:r>
            <a:r>
              <a:rPr lang="zh-CN" altLang="zh-CN" sz="2400" dirty="0">
                <a:latin typeface="微软雅黑" panose="020B0503020204020204" pitchFamily="34" charset="-122"/>
                <a:ea typeface="微软雅黑" panose="020B0503020204020204" pitchFamily="34" charset="-122"/>
              </a:rPr>
              <a:t>带回程的动态车辆路径规划问题</a:t>
            </a:r>
            <a:endParaRPr lang="zh-CN" altLang="zh-CN" sz="2400"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p"/>
            </a:pPr>
            <a:r>
              <a:rPr lang="zh-CN" altLang="en-US" sz="2400" dirty="0">
                <a:latin typeface="微软雅黑" panose="020B0503020204020204" pitchFamily="34" charset="-122"/>
                <a:ea typeface="微软雅黑" panose="020B0503020204020204" pitchFamily="34" charset="-122"/>
              </a:rPr>
              <a:t>捕捉并</a:t>
            </a:r>
            <a:r>
              <a:rPr lang="zh-CN" altLang="zh-CN" sz="2400" dirty="0">
                <a:latin typeface="微软雅黑" panose="020B0503020204020204" pitchFamily="34" charset="-122"/>
                <a:ea typeface="微软雅黑" panose="020B0503020204020204" pitchFamily="34" charset="-122"/>
              </a:rPr>
              <a:t>实时分析多个流数据源</a:t>
            </a:r>
            <a:r>
              <a:rPr lang="zh-CN" altLang="en-US" sz="2400" dirty="0">
                <a:latin typeface="微软雅黑" panose="020B0503020204020204" pitchFamily="34" charset="-122"/>
                <a:ea typeface="微软雅黑" panose="020B0503020204020204" pitchFamily="34" charset="-122"/>
              </a:rPr>
              <a:t>，</a:t>
            </a:r>
            <a:r>
              <a:rPr lang="zh-CN" altLang="zh-CN" sz="2400" dirty="0">
                <a:latin typeface="微软雅黑" panose="020B0503020204020204" pitchFamily="34" charset="-122"/>
                <a:ea typeface="微软雅黑" panose="020B0503020204020204" pitchFamily="34" charset="-122"/>
              </a:rPr>
              <a:t>并作出实时路径规划</a:t>
            </a:r>
            <a:endParaRPr lang="en-US" altLang="zh-CN" sz="2400" dirty="0">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7886700" cy="720000"/>
          </a:xfrm>
        </p:spPr>
        <p:txBody>
          <a:bodyPr>
            <a:normAutofit/>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3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项目工作</a:t>
            </a: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创新点</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359999" y="1259524"/>
            <a:ext cx="8537257" cy="35887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457200" indent="-457200">
              <a:lnSpc>
                <a:spcPct val="150000"/>
              </a:lnSpc>
              <a:buFont typeface="+mj-lt"/>
              <a:buAutoNum type="arabicPeriod"/>
            </a:pPr>
            <a:endParaRPr lang="zh-CN" altLang="en-US" sz="2000" dirty="0">
              <a:latin typeface="微软雅黑" panose="020B0503020204020204" pitchFamily="34" charset="-122"/>
              <a:ea typeface="微软雅黑" panose="020B0503020204020204" pitchFamily="34" charset="-122"/>
            </a:endParaRPr>
          </a:p>
        </p:txBody>
      </p:sp>
      <p:sp>
        <p:nvSpPr>
          <p:cNvPr id="7" name="内容占位符 2"/>
          <p:cNvSpPr txBox="1"/>
          <p:nvPr/>
        </p:nvSpPr>
        <p:spPr>
          <a:xfrm>
            <a:off x="360000" y="1259524"/>
            <a:ext cx="8485420" cy="523847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zh-CN" altLang="zh-CN" sz="2400" dirty="0">
                <a:latin typeface="微软雅黑" panose="020B0503020204020204" pitchFamily="34" charset="-122"/>
                <a:ea typeface="微软雅黑" panose="020B0503020204020204" pitchFamily="34" charset="-122"/>
              </a:rPr>
              <a:t>动态优化新的</a:t>
            </a:r>
            <a:r>
              <a:rPr lang="zh-CN" altLang="en-US" sz="2400" dirty="0">
                <a:latin typeface="微软雅黑" panose="020B0503020204020204" pitchFamily="34" charset="-122"/>
                <a:ea typeface="微软雅黑" panose="020B0503020204020204" pitchFamily="34" charset="-122"/>
              </a:rPr>
              <a:t>元启发式</a:t>
            </a:r>
            <a:r>
              <a:rPr lang="zh-CN" altLang="zh-CN" sz="2400" dirty="0">
                <a:latin typeface="微软雅黑" panose="020B0503020204020204" pitchFamily="34" charset="-122"/>
                <a:ea typeface="微软雅黑" panose="020B0503020204020204" pitchFamily="34" charset="-122"/>
              </a:rPr>
              <a:t>算法</a:t>
            </a:r>
            <a:endParaRPr lang="zh-CN" altLang="zh-CN" sz="2400"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p"/>
            </a:pPr>
            <a:r>
              <a:rPr lang="zh-CN" altLang="zh-CN" sz="2400" dirty="0">
                <a:latin typeface="微软雅黑" panose="020B0503020204020204" pitchFamily="34" charset="-122"/>
                <a:ea typeface="微软雅黑" panose="020B0503020204020204" pitchFamily="34" charset="-122"/>
              </a:rPr>
              <a:t>设计基于</a:t>
            </a:r>
            <a:r>
              <a:rPr lang="zh-CN" altLang="en-US" sz="2400" dirty="0">
                <a:latin typeface="微软雅黑" panose="020B0503020204020204" pitchFamily="34" charset="-122"/>
                <a:ea typeface="微软雅黑" panose="020B0503020204020204" pitchFamily="34" charset="-122"/>
              </a:rPr>
              <a:t>元启发式算法</a:t>
            </a:r>
            <a:r>
              <a:rPr lang="zh-CN" altLang="zh-CN" sz="2400" dirty="0">
                <a:latin typeface="微软雅黑" panose="020B0503020204020204" pitchFamily="34" charset="-122"/>
                <a:ea typeface="微软雅黑" panose="020B0503020204020204" pitchFamily="34" charset="-122"/>
              </a:rPr>
              <a:t>的带回程的动态车辆路径规划问题的模型</a:t>
            </a:r>
            <a:endParaRPr lang="zh-CN" altLang="zh-CN" sz="2400"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p"/>
            </a:pPr>
            <a:r>
              <a:rPr lang="zh-CN" altLang="zh-CN" sz="2400" dirty="0">
                <a:latin typeface="微软雅黑" panose="020B0503020204020204" pitchFamily="34" charset="-122"/>
                <a:ea typeface="微软雅黑" panose="020B0503020204020204" pitchFamily="34" charset="-122"/>
              </a:rPr>
              <a:t>对多个流数据源的交通数据</a:t>
            </a:r>
            <a:r>
              <a:rPr lang="zh-CN" altLang="en-US" sz="2400" dirty="0">
                <a:latin typeface="微软雅黑" panose="020B0503020204020204" pitchFamily="34" charset="-122"/>
                <a:ea typeface="微软雅黑" panose="020B0503020204020204" pitchFamily="34" charset="-122"/>
              </a:rPr>
              <a:t>进行</a:t>
            </a:r>
            <a:r>
              <a:rPr lang="zh-CN" altLang="zh-CN" sz="2400" dirty="0">
                <a:latin typeface="微软雅黑" panose="020B0503020204020204" pitchFamily="34" charset="-122"/>
                <a:ea typeface="微软雅黑" panose="020B0503020204020204" pitchFamily="34" charset="-122"/>
              </a:rPr>
              <a:t>实时分析并作出实时路径规划</a:t>
            </a:r>
            <a:endParaRPr lang="en-US" altLang="zh-CN" sz="2400"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p"/>
            </a:pPr>
            <a:r>
              <a:rPr lang="zh-CN" altLang="en-US" sz="2400">
                <a:latin typeface="微软雅黑" panose="020B0503020204020204" pitchFamily="34" charset="-122"/>
                <a:ea typeface="微软雅黑" panose="020B0503020204020204" pitchFamily="34" charset="-122"/>
              </a:rPr>
              <a:t>元</a:t>
            </a:r>
            <a:r>
              <a:rPr lang="zh-CN" altLang="en-US" sz="2400" dirty="0">
                <a:latin typeface="微软雅黑" panose="020B0503020204020204" pitchFamily="34" charset="-122"/>
                <a:ea typeface="微软雅黑" panose="020B0503020204020204" pitchFamily="34" charset="-122"/>
              </a:rPr>
              <a:t>启发式算法并行化求解问题</a:t>
            </a:r>
            <a:endParaRPr lang="zh-CN" altLang="zh-CN" sz="2400" dirty="0">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7886700" cy="720000"/>
          </a:xfrm>
        </p:spPr>
        <p:txBody>
          <a:bodyPr>
            <a:normAutofit/>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4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项目规划</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6" name="内容占位符 2"/>
          <p:cNvSpPr txBox="1"/>
          <p:nvPr/>
        </p:nvSpPr>
        <p:spPr>
          <a:xfrm>
            <a:off x="360000" y="1259524"/>
            <a:ext cx="8485420" cy="523847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nSpc>
                <a:spcPct val="100000"/>
              </a:lnSpc>
              <a:buNone/>
            </a:pPr>
            <a:r>
              <a:rPr lang="zh-CN" altLang="en-US" sz="2000" b="1" dirty="0">
                <a:latin typeface="微软雅黑" panose="020B0503020204020204" pitchFamily="34" charset="-122"/>
                <a:ea typeface="微软雅黑" panose="020B0503020204020204" pitchFamily="34" charset="-122"/>
              </a:rPr>
              <a:t>第一阶段（</a:t>
            </a:r>
            <a:r>
              <a:rPr lang="en-US" altLang="zh-CN" sz="2000" b="1" dirty="0">
                <a:latin typeface="微软雅黑" panose="020B0503020204020204" pitchFamily="34" charset="-122"/>
                <a:ea typeface="微软雅黑" panose="020B0503020204020204" pitchFamily="34" charset="-122"/>
              </a:rPr>
              <a:t>2019</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12</a:t>
            </a:r>
            <a:r>
              <a:rPr lang="zh-CN" altLang="en-US" sz="2000" b="1" dirty="0">
                <a:latin typeface="微软雅黑" panose="020B0503020204020204" pitchFamily="34" charset="-122"/>
                <a:ea typeface="微软雅黑" panose="020B0503020204020204" pitchFamily="34" charset="-122"/>
              </a:rPr>
              <a:t>月</a:t>
            </a:r>
            <a:r>
              <a:rPr lang="en-US" altLang="zh-CN" sz="2000" b="1" dirty="0">
                <a:latin typeface="微软雅黑" panose="020B0503020204020204" pitchFamily="34" charset="-122"/>
                <a:ea typeface="微软雅黑" panose="020B0503020204020204" pitchFamily="34" charset="-122"/>
              </a:rPr>
              <a:t>~2020</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2</a:t>
            </a:r>
            <a:r>
              <a:rPr lang="zh-CN" altLang="en-US" sz="2000" b="1" dirty="0">
                <a:latin typeface="微软雅黑" panose="020B0503020204020204" pitchFamily="34" charset="-122"/>
                <a:ea typeface="微软雅黑" panose="020B0503020204020204" pitchFamily="34" charset="-122"/>
              </a:rPr>
              <a:t>月） </a:t>
            </a:r>
            <a:r>
              <a:rPr lang="zh-CN" altLang="en-US" sz="2000" dirty="0">
                <a:latin typeface="微软雅黑" panose="020B0503020204020204" pitchFamily="34" charset="-122"/>
                <a:ea typeface="微软雅黑" panose="020B0503020204020204" pitchFamily="34" charset="-122"/>
              </a:rPr>
              <a:t>学习规划</a:t>
            </a:r>
            <a:endParaRPr lang="en-US" altLang="zh-CN" sz="2000"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学习带回程的车辆路径规划问题</a:t>
            </a:r>
            <a:endParaRPr lang="en-US" altLang="zh-CN" sz="1800"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学习流数据处理</a:t>
            </a:r>
            <a:r>
              <a:rPr lang="en-US" altLang="zh-CN" sz="1800" dirty="0">
                <a:latin typeface="微软雅黑" panose="020B0503020204020204" pitchFamily="34" charset="-122"/>
                <a:ea typeface="微软雅黑" panose="020B0503020204020204" pitchFamily="34" charset="-122"/>
              </a:rPr>
              <a:t>Spark</a:t>
            </a:r>
            <a:r>
              <a:rPr lang="zh-CN" altLang="en-US" sz="1800" dirty="0">
                <a:latin typeface="微软雅黑" panose="020B0503020204020204" pitchFamily="34" charset="-122"/>
                <a:ea typeface="微软雅黑" panose="020B0503020204020204" pitchFamily="34" charset="-122"/>
              </a:rPr>
              <a:t>等相关技术</a:t>
            </a:r>
            <a:endParaRPr lang="en-US" altLang="zh-CN" sz="1800" dirty="0">
              <a:latin typeface="微软雅黑" panose="020B0503020204020204" pitchFamily="34" charset="-122"/>
              <a:ea typeface="微软雅黑" panose="020B0503020204020204" pitchFamily="34" charset="-122"/>
            </a:endParaRPr>
          </a:p>
          <a:p>
            <a:pPr marL="0" indent="0">
              <a:lnSpc>
                <a:spcPct val="100000"/>
              </a:lnSpc>
              <a:buNone/>
            </a:pPr>
            <a:r>
              <a:rPr lang="zh-CN" altLang="en-US" sz="2000" b="1" dirty="0">
                <a:latin typeface="微软雅黑" panose="020B0503020204020204" pitchFamily="34" charset="-122"/>
                <a:ea typeface="微软雅黑" panose="020B0503020204020204" pitchFamily="34" charset="-122"/>
              </a:rPr>
              <a:t>第二阶段（</a:t>
            </a:r>
            <a:r>
              <a:rPr lang="en-US" altLang="zh-CN" sz="2000" b="1" dirty="0">
                <a:latin typeface="微软雅黑" panose="020B0503020204020204" pitchFamily="34" charset="-122"/>
                <a:ea typeface="微软雅黑" panose="020B0503020204020204" pitchFamily="34" charset="-122"/>
              </a:rPr>
              <a:t>2020</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3</a:t>
            </a:r>
            <a:r>
              <a:rPr lang="zh-CN" altLang="en-US" sz="2000" b="1" dirty="0">
                <a:latin typeface="微软雅黑" panose="020B0503020204020204" pitchFamily="34" charset="-122"/>
                <a:ea typeface="微软雅黑" panose="020B0503020204020204" pitchFamily="34" charset="-122"/>
              </a:rPr>
              <a:t>月</a:t>
            </a:r>
            <a:r>
              <a:rPr lang="en-US" altLang="zh-CN" sz="2000" b="1" dirty="0">
                <a:latin typeface="微软雅黑" panose="020B0503020204020204" pitchFamily="34" charset="-122"/>
                <a:ea typeface="微软雅黑" panose="020B0503020204020204" pitchFamily="34" charset="-122"/>
              </a:rPr>
              <a:t>~2020</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6</a:t>
            </a:r>
            <a:r>
              <a:rPr lang="zh-CN" altLang="en-US" sz="2000" b="1" dirty="0">
                <a:latin typeface="微软雅黑" panose="020B0503020204020204" pitchFamily="34" charset="-122"/>
                <a:ea typeface="微软雅黑" panose="020B0503020204020204" pitchFamily="34" charset="-122"/>
              </a:rPr>
              <a:t>月） </a:t>
            </a:r>
            <a:r>
              <a:rPr lang="zh-CN" altLang="en-US" sz="2000" dirty="0">
                <a:latin typeface="微软雅黑" panose="020B0503020204020204" pitchFamily="34" charset="-122"/>
                <a:ea typeface="微软雅黑" panose="020B0503020204020204" pitchFamily="34" charset="-122"/>
              </a:rPr>
              <a:t>设计规划</a:t>
            </a:r>
            <a:endParaRPr lang="en-US" altLang="zh-CN" sz="2000"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设计并改进部署在</a:t>
            </a:r>
            <a:r>
              <a:rPr lang="en-US" altLang="zh-CN" sz="1800" dirty="0" err="1">
                <a:latin typeface="微软雅黑" panose="020B0503020204020204" pitchFamily="34" charset="-122"/>
                <a:ea typeface="微软雅黑" panose="020B0503020204020204" pitchFamily="34" charset="-122"/>
              </a:rPr>
              <a:t>jMetalSP</a:t>
            </a:r>
            <a:r>
              <a:rPr lang="zh-CN" altLang="en-US" sz="1800" dirty="0">
                <a:latin typeface="微软雅黑" panose="020B0503020204020204" pitchFamily="34" charset="-122"/>
                <a:ea typeface="微软雅黑" panose="020B0503020204020204" pitchFamily="34" charset="-122"/>
              </a:rPr>
              <a:t>框架上的动态多目标优化算法</a:t>
            </a:r>
            <a:endParaRPr lang="en-US" altLang="zh-CN" sz="1800"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设计算法的动态版本</a:t>
            </a:r>
            <a:endParaRPr lang="en-US" altLang="zh-CN" sz="1800" dirty="0">
              <a:latin typeface="微软雅黑" panose="020B0503020204020204" pitchFamily="34" charset="-122"/>
              <a:ea typeface="微软雅黑" panose="020B0503020204020204" pitchFamily="34" charset="-122"/>
            </a:endParaRPr>
          </a:p>
          <a:p>
            <a:pPr marL="0" indent="0">
              <a:lnSpc>
                <a:spcPct val="100000"/>
              </a:lnSpc>
              <a:buNone/>
            </a:pPr>
            <a:r>
              <a:rPr lang="zh-CN" altLang="en-US" sz="2000" b="1" dirty="0">
                <a:latin typeface="微软雅黑" panose="020B0503020204020204" pitchFamily="34" charset="-122"/>
                <a:ea typeface="微软雅黑" panose="020B0503020204020204" pitchFamily="34" charset="-122"/>
              </a:rPr>
              <a:t>第三阶段（ </a:t>
            </a:r>
            <a:r>
              <a:rPr lang="en-US" altLang="zh-CN" sz="2000" b="1" dirty="0">
                <a:latin typeface="微软雅黑" panose="020B0503020204020204" pitchFamily="34" charset="-122"/>
                <a:ea typeface="微软雅黑" panose="020B0503020204020204" pitchFamily="34" charset="-122"/>
              </a:rPr>
              <a:t>2020</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7</a:t>
            </a:r>
            <a:r>
              <a:rPr lang="zh-CN" altLang="en-US" sz="2000" b="1" dirty="0">
                <a:latin typeface="微软雅黑" panose="020B0503020204020204" pitchFamily="34" charset="-122"/>
                <a:ea typeface="微软雅黑" panose="020B0503020204020204" pitchFamily="34" charset="-122"/>
              </a:rPr>
              <a:t>月</a:t>
            </a:r>
            <a:r>
              <a:rPr lang="en-US" altLang="zh-CN" sz="2000" b="1" dirty="0">
                <a:latin typeface="微软雅黑" panose="020B0503020204020204" pitchFamily="34" charset="-122"/>
                <a:ea typeface="微软雅黑" panose="020B0503020204020204" pitchFamily="34" charset="-122"/>
              </a:rPr>
              <a:t>~2020</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9</a:t>
            </a:r>
            <a:r>
              <a:rPr lang="zh-CN" altLang="en-US" sz="2000" b="1" dirty="0">
                <a:latin typeface="微软雅黑" panose="020B0503020204020204" pitchFamily="34" charset="-122"/>
                <a:ea typeface="微软雅黑" panose="020B0503020204020204" pitchFamily="34" charset="-122"/>
              </a:rPr>
              <a:t>月） </a:t>
            </a:r>
            <a:r>
              <a:rPr lang="zh-CN" altLang="en-US" sz="2000" dirty="0">
                <a:latin typeface="微软雅黑" panose="020B0503020204020204" pitchFamily="34" charset="-122"/>
                <a:ea typeface="微软雅黑" panose="020B0503020204020204" pitchFamily="34" charset="-122"/>
              </a:rPr>
              <a:t>开发规划</a:t>
            </a:r>
            <a:endParaRPr lang="en-US" altLang="zh-CN" sz="2000"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将新动态方法与流数据处理框架结合</a:t>
            </a:r>
            <a:endParaRPr lang="en-US" altLang="zh-CN" sz="1800"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通过</a:t>
            </a:r>
            <a:r>
              <a:rPr lang="en-US" altLang="zh-CN" sz="1800" dirty="0" err="1">
                <a:latin typeface="微软雅黑" panose="020B0503020204020204" pitchFamily="34" charset="-122"/>
                <a:ea typeface="微软雅黑" panose="020B0503020204020204" pitchFamily="34" charset="-122"/>
              </a:rPr>
              <a:t>Github</a:t>
            </a:r>
            <a:r>
              <a:rPr lang="zh-CN" altLang="en-US" sz="1800" dirty="0">
                <a:latin typeface="微软雅黑" panose="020B0503020204020204" pitchFamily="34" charset="-122"/>
                <a:ea typeface="微软雅黑" panose="020B0503020204020204" pitchFamily="34" charset="-122"/>
              </a:rPr>
              <a:t>协作开发</a:t>
            </a:r>
            <a:endParaRPr lang="en-US" altLang="zh-CN" sz="1800" dirty="0">
              <a:latin typeface="微软雅黑" panose="020B0503020204020204" pitchFamily="34" charset="-122"/>
              <a:ea typeface="微软雅黑" panose="020B0503020204020204" pitchFamily="34" charset="-122"/>
            </a:endParaRPr>
          </a:p>
          <a:p>
            <a:pPr marL="0" indent="0">
              <a:lnSpc>
                <a:spcPct val="100000"/>
              </a:lnSpc>
              <a:buNone/>
            </a:pPr>
            <a:r>
              <a:rPr lang="zh-CN" altLang="en-US" sz="2000" b="1" dirty="0">
                <a:latin typeface="微软雅黑" panose="020B0503020204020204" pitchFamily="34" charset="-122"/>
                <a:ea typeface="微软雅黑" panose="020B0503020204020204" pitchFamily="34" charset="-122"/>
              </a:rPr>
              <a:t>第四阶段（</a:t>
            </a:r>
            <a:r>
              <a:rPr lang="en-US" altLang="zh-CN" sz="2000" b="1" dirty="0">
                <a:latin typeface="微软雅黑" panose="020B0503020204020204" pitchFamily="34" charset="-122"/>
                <a:ea typeface="微软雅黑" panose="020B0503020204020204" pitchFamily="34" charset="-122"/>
              </a:rPr>
              <a:t>2020</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9</a:t>
            </a:r>
            <a:r>
              <a:rPr lang="zh-CN" altLang="en-US" sz="2000" b="1" dirty="0">
                <a:latin typeface="微软雅黑" panose="020B0503020204020204" pitchFamily="34" charset="-122"/>
                <a:ea typeface="微软雅黑" panose="020B0503020204020204" pitchFamily="34" charset="-122"/>
              </a:rPr>
              <a:t>月</a:t>
            </a:r>
            <a:r>
              <a:rPr lang="en-US" altLang="zh-CN" sz="2000" b="1" dirty="0">
                <a:latin typeface="微软雅黑" panose="020B0503020204020204" pitchFamily="34" charset="-122"/>
                <a:ea typeface="微软雅黑" panose="020B0503020204020204" pitchFamily="34" charset="-122"/>
              </a:rPr>
              <a:t>~2020</a:t>
            </a:r>
            <a:r>
              <a:rPr lang="zh-CN" altLang="en-US" sz="2000" b="1" dirty="0">
                <a:latin typeface="微软雅黑" panose="020B0503020204020204" pitchFamily="34" charset="-122"/>
                <a:ea typeface="微软雅黑" panose="020B0503020204020204" pitchFamily="34" charset="-122"/>
              </a:rPr>
              <a:t>年</a:t>
            </a:r>
            <a:r>
              <a:rPr lang="en-US" altLang="zh-CN" sz="2000" b="1" dirty="0">
                <a:latin typeface="微软雅黑" panose="020B0503020204020204" pitchFamily="34" charset="-122"/>
                <a:ea typeface="微软雅黑" panose="020B0503020204020204" pitchFamily="34" charset="-122"/>
              </a:rPr>
              <a:t>11</a:t>
            </a:r>
            <a:r>
              <a:rPr lang="zh-CN" altLang="en-US" sz="2000" b="1" dirty="0">
                <a:latin typeface="微软雅黑" panose="020B0503020204020204" pitchFamily="34" charset="-122"/>
                <a:ea typeface="微软雅黑" panose="020B0503020204020204" pitchFamily="34" charset="-122"/>
              </a:rPr>
              <a:t>月） </a:t>
            </a:r>
            <a:r>
              <a:rPr lang="zh-CN" altLang="en-US" sz="2000" dirty="0">
                <a:latin typeface="微软雅黑" panose="020B0503020204020204" pitchFamily="34" charset="-122"/>
                <a:ea typeface="微软雅黑" panose="020B0503020204020204" pitchFamily="34" charset="-122"/>
              </a:rPr>
              <a:t>总结规划</a:t>
            </a:r>
            <a:endParaRPr lang="en-US" altLang="zh-CN" sz="2000"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撰写专利文档和论文</a:t>
            </a:r>
            <a:endParaRPr lang="en-US" altLang="zh-CN" sz="1800" dirty="0">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7886700" cy="720000"/>
          </a:xfrm>
        </p:spPr>
        <p:txBody>
          <a:bodyPr>
            <a:normAutofit/>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5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预期目标</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4" name="内容占位符 2"/>
          <p:cNvSpPr txBox="1"/>
          <p:nvPr/>
        </p:nvSpPr>
        <p:spPr>
          <a:xfrm>
            <a:off x="360000" y="1259524"/>
            <a:ext cx="8485420" cy="523847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nSpc>
                <a:spcPct val="10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开发的</a:t>
            </a:r>
            <a:r>
              <a:rPr lang="zh-CN" altLang="en-US" sz="2000" b="1" dirty="0">
                <a:latin typeface="微软雅黑" panose="020B0503020204020204" pitchFamily="34" charset="-122"/>
                <a:ea typeface="微软雅黑" panose="020B0503020204020204" pitchFamily="34" charset="-122"/>
              </a:rPr>
              <a:t>系统</a:t>
            </a:r>
            <a:r>
              <a:rPr lang="zh-CN" altLang="en-US" sz="2000" dirty="0">
                <a:latin typeface="微软雅黑" panose="020B0503020204020204" pitchFamily="34" charset="-122"/>
                <a:ea typeface="微软雅黑" panose="020B0503020204020204" pitchFamily="34" charset="-122"/>
              </a:rPr>
              <a:t>完成部署并投入使用，产生一定的科研价值</a:t>
            </a:r>
            <a:endParaRPr lang="en-US" altLang="zh-CN" sz="2000" dirty="0">
              <a:latin typeface="微软雅黑" panose="020B0503020204020204" pitchFamily="34" charset="-122"/>
              <a:ea typeface="微软雅黑" panose="020B0503020204020204" pitchFamily="34" charset="-122"/>
            </a:endParaRPr>
          </a:p>
          <a:p>
            <a:pPr marL="0" indent="0">
              <a:lnSpc>
                <a:spcPct val="100000"/>
              </a:lnSpc>
              <a:buNone/>
            </a:pPr>
            <a:endParaRPr lang="zh-CN" altLang="en-US" sz="2000" dirty="0">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项目创新，申请至少</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项以上的国家技术</a:t>
            </a:r>
            <a:r>
              <a:rPr lang="zh-CN" altLang="en-US" sz="2000" b="1" dirty="0">
                <a:latin typeface="微软雅黑" panose="020B0503020204020204" pitchFamily="34" charset="-122"/>
                <a:ea typeface="微软雅黑" panose="020B0503020204020204" pitchFamily="34" charset="-122"/>
              </a:rPr>
              <a:t>专利</a:t>
            </a:r>
            <a:endParaRPr lang="en-US" altLang="zh-CN" sz="2000" b="1" dirty="0">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Char char="p"/>
            </a:pPr>
            <a:endParaRPr lang="zh-CN" altLang="en-US" sz="2000" b="1" dirty="0">
              <a:latin typeface="微软雅黑" panose="020B0503020204020204" pitchFamily="34" charset="-122"/>
              <a:ea typeface="微软雅黑" panose="020B0503020204020204" pitchFamily="34" charset="-122"/>
            </a:endParaRPr>
          </a:p>
          <a:p>
            <a:pPr>
              <a:lnSpc>
                <a:spcPct val="100000"/>
              </a:lnSpc>
              <a:buFont typeface="Wingdings" panose="05000000000000000000" pitchFamily="2" charset="2"/>
              <a:buChar char="p"/>
            </a:pPr>
            <a:r>
              <a:rPr lang="zh-CN" altLang="en-US" sz="2000" dirty="0">
                <a:latin typeface="微软雅黑" panose="020B0503020204020204" pitchFamily="34" charset="-122"/>
                <a:ea typeface="微软雅黑" panose="020B0503020204020204" pitchFamily="34" charset="-122"/>
              </a:rPr>
              <a:t>至少撰写</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篇以上高水平</a:t>
            </a:r>
            <a:r>
              <a:rPr lang="en-US" altLang="zh-CN" sz="2000" dirty="0">
                <a:latin typeface="微软雅黑" panose="020B0503020204020204" pitchFamily="34" charset="-122"/>
                <a:ea typeface="微软雅黑" panose="020B0503020204020204" pitchFamily="34" charset="-122"/>
              </a:rPr>
              <a:t>EI</a:t>
            </a:r>
            <a:r>
              <a:rPr lang="zh-CN" altLang="en-US" sz="2000" dirty="0">
                <a:latin typeface="微软雅黑" panose="020B0503020204020204" pitchFamily="34" charset="-122"/>
                <a:ea typeface="微软雅黑" panose="020B0503020204020204" pitchFamily="34" charset="-122"/>
              </a:rPr>
              <a:t>及以上</a:t>
            </a:r>
            <a:r>
              <a:rPr lang="zh-CN" altLang="en-US" sz="2000" b="1" dirty="0">
                <a:latin typeface="微软雅黑" panose="020B0503020204020204" pitchFamily="34" charset="-122"/>
                <a:ea typeface="微软雅黑" panose="020B0503020204020204" pitchFamily="34" charset="-122"/>
              </a:rPr>
              <a:t>论文</a:t>
            </a:r>
            <a:endParaRPr lang="zh-CN" altLang="en-US" sz="2000" b="1" dirty="0">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309340"/>
            <a:ext cx="9144000" cy="255526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rtlCol="0" anchor="t" anchorCtr="0"/>
          <a:lstStyle/>
          <a:p>
            <a:pPr marL="342900" indent="-342900" algn="l">
              <a:lnSpc>
                <a:spcPct val="150000"/>
              </a:lnSpc>
              <a:buFont typeface="+mj-ea"/>
              <a:buAutoNum type="circleNumDbPlain" startAt="3"/>
            </a:pP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矩形 7"/>
          <p:cNvSpPr/>
          <p:nvPr/>
        </p:nvSpPr>
        <p:spPr>
          <a:xfrm>
            <a:off x="244136" y="3332041"/>
            <a:ext cx="8655727" cy="646331"/>
          </a:xfrm>
          <a:prstGeom prst="rect">
            <a:avLst/>
          </a:prstGeom>
        </p:spPr>
        <p:txBody>
          <a:bodyPr wrap="square">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cs typeface="+mj-cs"/>
              </a:rPr>
              <a:t>谢谢</a:t>
            </a:r>
            <a:endParaRPr lang="zh-CN" altLang="en-US" sz="3600"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4294967295"/>
          </p:nvPr>
        </p:nvSpPr>
        <p:spPr>
          <a:xfrm>
            <a:off x="628650" y="1287463"/>
            <a:ext cx="7886700" cy="4297362"/>
          </a:xfrm>
        </p:spPr>
        <p:txBody>
          <a:bodyPr>
            <a:normAutofit fontScale="92500"/>
          </a:bodyPr>
          <a:lstStyle/>
          <a:p>
            <a:pPr marL="0" indent="0">
              <a:lnSpc>
                <a:spcPct val="150000"/>
              </a:lnSpc>
              <a:buNone/>
            </a:pP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1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项目背景</a:t>
            </a:r>
            <a:endParaRPr lang="en-US" altLang="zh-CN" sz="3600" b="1" dirty="0">
              <a:solidFill>
                <a:schemeClr val="accent1">
                  <a:lumMod val="75000"/>
                </a:schemeClr>
              </a:solidFill>
              <a:latin typeface="微软雅黑" panose="020B0503020204020204" pitchFamily="34" charset="-122"/>
              <a:ea typeface="微软雅黑" panose="020B0503020204020204" pitchFamily="34" charset="-122"/>
            </a:endParaRPr>
          </a:p>
          <a:p>
            <a:pPr marL="0" indent="0">
              <a:lnSpc>
                <a:spcPct val="150000"/>
              </a:lnSpc>
              <a:buNone/>
            </a:pP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2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研究现状</a:t>
            </a:r>
            <a:endParaRPr lang="en-US" altLang="zh-CN" sz="3600" b="1" dirty="0">
              <a:solidFill>
                <a:schemeClr val="accent1">
                  <a:lumMod val="75000"/>
                </a:schemeClr>
              </a:solidFill>
              <a:latin typeface="微软雅黑" panose="020B0503020204020204" pitchFamily="34" charset="-122"/>
              <a:ea typeface="微软雅黑" panose="020B0503020204020204" pitchFamily="34" charset="-122"/>
            </a:endParaRPr>
          </a:p>
          <a:p>
            <a:pPr marL="0" indent="0">
              <a:lnSpc>
                <a:spcPct val="150000"/>
              </a:lnSpc>
              <a:buNone/>
            </a:pP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3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项目工作</a:t>
            </a:r>
            <a:endParaRPr lang="en-US" altLang="zh-CN" sz="3600" b="1" dirty="0">
              <a:solidFill>
                <a:schemeClr val="accent1">
                  <a:lumMod val="75000"/>
                </a:schemeClr>
              </a:solidFill>
              <a:latin typeface="微软雅黑" panose="020B0503020204020204" pitchFamily="34" charset="-122"/>
              <a:ea typeface="微软雅黑" panose="020B0503020204020204" pitchFamily="34" charset="-122"/>
            </a:endParaRPr>
          </a:p>
          <a:p>
            <a:pPr marL="0" indent="0">
              <a:lnSpc>
                <a:spcPct val="150000"/>
              </a:lnSpc>
              <a:buNone/>
            </a:pP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4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项目规划</a:t>
            </a:r>
            <a:endParaRPr lang="en-US" altLang="zh-CN" sz="3600" b="1" dirty="0">
              <a:solidFill>
                <a:schemeClr val="accent1">
                  <a:lumMod val="75000"/>
                </a:schemeClr>
              </a:solidFill>
              <a:latin typeface="微软雅黑" panose="020B0503020204020204" pitchFamily="34" charset="-122"/>
              <a:ea typeface="微软雅黑" panose="020B0503020204020204" pitchFamily="34" charset="-122"/>
            </a:endParaRPr>
          </a:p>
          <a:p>
            <a:pPr marL="0" indent="0">
              <a:lnSpc>
                <a:spcPct val="150000"/>
              </a:lnSpc>
              <a:buNone/>
            </a:pP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5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预期目标</a:t>
            </a:r>
            <a:endParaRPr lang="en-US" altLang="zh-CN" sz="3600" b="1" dirty="0">
              <a:solidFill>
                <a:schemeClr val="accent1">
                  <a:lumMod val="75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7886700" cy="720000"/>
          </a:xfrm>
        </p:spPr>
        <p:txBody>
          <a:bodyPr>
            <a:normAutofit/>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1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项目背景</a:t>
            </a: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综述</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4294967295"/>
          </p:nvPr>
        </p:nvSpPr>
        <p:spPr>
          <a:xfrm>
            <a:off x="359999" y="1259523"/>
            <a:ext cx="8544849" cy="2852151"/>
          </a:xfrm>
        </p:spPr>
        <p:txBody>
          <a:bodyPr>
            <a:noAutofit/>
          </a:bodyPr>
          <a:lstStyle/>
          <a:p>
            <a:pPr marL="0" indent="0">
              <a:lnSpc>
                <a:spcPct val="100000"/>
              </a:lnSpc>
              <a:buNone/>
            </a:pPr>
            <a:r>
              <a:rPr lang="zh-CN" altLang="en-US" sz="2000" b="1" dirty="0">
                <a:latin typeface="微软雅黑" panose="020B0503020204020204" pitchFamily="34" charset="-122"/>
                <a:ea typeface="微软雅黑" panose="020B0503020204020204" pitchFamily="34" charset="-122"/>
              </a:rPr>
              <a:t>广度背景</a:t>
            </a:r>
            <a:endParaRPr lang="en-US" altLang="zh-CN" sz="2000" b="1" dirty="0">
              <a:latin typeface="微软雅黑" panose="020B0503020204020204" pitchFamily="34" charset="-122"/>
              <a:ea typeface="微软雅黑" panose="020B0503020204020204" pitchFamily="34" charset="-122"/>
            </a:endParaRPr>
          </a:p>
          <a:p>
            <a:pPr marL="457200" lvl="1" indent="0">
              <a:lnSpc>
                <a:spcPct val="150000"/>
              </a:lnSpc>
              <a:buNone/>
            </a:pPr>
            <a:r>
              <a:rPr lang="zh-CN" altLang="en-US" sz="1800" dirty="0">
                <a:latin typeface="微软雅黑" panose="020B0503020204020204" pitchFamily="34" charset="-122"/>
                <a:ea typeface="微软雅黑" panose="020B0503020204020204" pitchFamily="34" charset="-122"/>
              </a:rPr>
              <a:t>智能优化方法作为工具已经成为研究各类动态多目标优化问题的首选</a:t>
            </a:r>
            <a:endParaRPr lang="en-US" altLang="zh-CN" sz="1800" dirty="0">
              <a:latin typeface="微软雅黑" panose="020B0503020204020204" pitchFamily="34" charset="-122"/>
              <a:ea typeface="微软雅黑" panose="020B0503020204020204" pitchFamily="34" charset="-122"/>
            </a:endParaRPr>
          </a:p>
          <a:p>
            <a:pPr marL="0" indent="0">
              <a:lnSpc>
                <a:spcPct val="100000"/>
              </a:lnSpc>
              <a:buNone/>
            </a:pPr>
            <a:r>
              <a:rPr lang="zh-CN" altLang="en-US" sz="2000" b="1" dirty="0">
                <a:latin typeface="微软雅黑" panose="020B0503020204020204" pitchFamily="34" charset="-122"/>
                <a:ea typeface="微软雅黑" panose="020B0503020204020204" pitchFamily="34" charset="-122"/>
              </a:rPr>
              <a:t>细度背景</a:t>
            </a:r>
            <a:endParaRPr lang="en-US" altLang="zh-CN" sz="20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动态多目标优化方法</a:t>
            </a:r>
            <a:endParaRPr lang="en-US" altLang="zh-CN" sz="1800"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带回程的动态车辆路径规划问题</a:t>
            </a:r>
            <a:endParaRPr lang="en-US" altLang="zh-CN" sz="1800"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sz="1800" dirty="0">
                <a:latin typeface="微软雅黑" panose="020B0503020204020204" pitchFamily="34" charset="-122"/>
                <a:ea typeface="微软雅黑" panose="020B0503020204020204" pitchFamily="34" charset="-122"/>
              </a:rPr>
              <a:t>分布式实时流数据处理问题</a:t>
            </a:r>
            <a:endParaRPr lang="en-US" altLang="zh-CN" sz="1800" dirty="0">
              <a:latin typeface="微软雅黑" panose="020B0503020204020204" pitchFamily="34" charset="-122"/>
              <a:ea typeface="微软雅黑" panose="020B0503020204020204" pitchFamily="34" charset="-122"/>
            </a:endParaRPr>
          </a:p>
        </p:txBody>
      </p:sp>
      <p:sp>
        <p:nvSpPr>
          <p:cNvPr id="11" name="文本框 10"/>
          <p:cNvSpPr txBox="1"/>
          <p:nvPr/>
        </p:nvSpPr>
        <p:spPr>
          <a:xfrm>
            <a:off x="1151956" y="6154355"/>
            <a:ext cx="2430281"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图</a:t>
            </a:r>
            <a:r>
              <a:rPr lang="en-US" altLang="zh-CN" sz="1400" dirty="0">
                <a:latin typeface="微软雅黑" panose="020B0503020204020204" pitchFamily="34" charset="-122"/>
                <a:ea typeface="微软雅黑" panose="020B0503020204020204" pitchFamily="34" charset="-122"/>
              </a:rPr>
              <a:t>1   </a:t>
            </a:r>
            <a:r>
              <a:rPr lang="zh-CN" altLang="en-US" sz="1400" dirty="0">
                <a:latin typeface="微软雅黑" panose="020B0503020204020204" pitchFamily="34" charset="-122"/>
                <a:ea typeface="微软雅黑" panose="020B0503020204020204" pitchFamily="34" charset="-122"/>
              </a:rPr>
              <a:t>车辆路径规划问题示例</a:t>
            </a:r>
            <a:endParaRPr lang="zh-CN" altLang="en-US" sz="1400" dirty="0">
              <a:latin typeface="微软雅黑" panose="020B0503020204020204" pitchFamily="34" charset="-122"/>
              <a:ea typeface="微软雅黑" panose="020B0503020204020204" pitchFamily="34" charset="-122"/>
            </a:endParaRPr>
          </a:p>
        </p:txBody>
      </p:sp>
      <p:sp>
        <p:nvSpPr>
          <p:cNvPr id="12" name="文本框 11"/>
          <p:cNvSpPr txBox="1"/>
          <p:nvPr/>
        </p:nvSpPr>
        <p:spPr>
          <a:xfrm>
            <a:off x="5437869" y="6154355"/>
            <a:ext cx="2710451" cy="307777"/>
          </a:xfrm>
          <a:prstGeom prst="rect">
            <a:avLst/>
          </a:prstGeom>
          <a:noFill/>
        </p:spPr>
        <p:txBody>
          <a:bodyPr wrap="square" rtlCol="0">
            <a:spAutoFit/>
          </a:bodyPr>
          <a:lstStyle>
            <a:defPPr>
              <a:defRPr lang="en-US"/>
            </a:defPPr>
            <a:lvl1pPr algn="ctr">
              <a:defRPr sz="1200">
                <a:latin typeface="微软雅黑" panose="020B0503020204020204" pitchFamily="34" charset="-122"/>
                <a:ea typeface="微软雅黑" panose="020B0503020204020204" pitchFamily="34" charset="-122"/>
              </a:defRPr>
            </a:lvl1pPr>
          </a:lstStyle>
          <a:p>
            <a:r>
              <a:rPr lang="zh-CN" altLang="en-US" sz="1400" dirty="0"/>
              <a:t>图</a:t>
            </a:r>
            <a:r>
              <a:rPr lang="en-US" altLang="zh-CN" sz="1400" dirty="0"/>
              <a:t>2   </a:t>
            </a:r>
            <a:r>
              <a:rPr lang="zh-CN" altLang="en-US" sz="1400" dirty="0"/>
              <a:t>实时流数据处理框架</a:t>
            </a:r>
            <a:r>
              <a:rPr lang="en-US" altLang="zh-CN" sz="1400" dirty="0"/>
              <a:t>Spark</a:t>
            </a:r>
            <a:endParaRPr lang="zh-CN" altLang="en-US" sz="1400" dirty="0"/>
          </a:p>
        </p:txBody>
      </p:sp>
      <p:sp>
        <p:nvSpPr>
          <p:cNvPr id="4" name="灯片编号占位符 3"/>
          <p:cNvSpPr>
            <a:spLocks noGrp="1"/>
          </p:cNvSpPr>
          <p:nvPr>
            <p:ph type="sldNum" sz="quarter" idx="12"/>
          </p:nvPr>
        </p:nvSpPr>
        <p:spPr/>
        <p:txBody>
          <a:bodyPr/>
          <a:lstStyle/>
          <a:p>
            <a:fld id="{212B57F6-3D5A-40C7-A181-A97170C1B2E9}" type="slidenum">
              <a:rPr lang="zh-CN" altLang="en-US" smtClean="0"/>
            </a:fld>
            <a:endParaRPr lang="zh-CN" altLang="en-US"/>
          </a:p>
        </p:txBody>
      </p:sp>
      <p:pic>
        <p:nvPicPr>
          <p:cNvPr id="2" name="图片 1"/>
          <p:cNvPicPr>
            <a:picLocks noChangeAspect="1"/>
          </p:cNvPicPr>
          <p:nvPr/>
        </p:nvPicPr>
        <p:blipFill>
          <a:blip r:embed="rId1"/>
          <a:stretch>
            <a:fillRect/>
          </a:stretch>
        </p:blipFill>
        <p:spPr>
          <a:xfrm>
            <a:off x="4632423" y="4972629"/>
            <a:ext cx="3556093" cy="921950"/>
          </a:xfrm>
          <a:prstGeom prst="rect">
            <a:avLst/>
          </a:prstGeom>
        </p:spPr>
      </p:pic>
      <p:pic>
        <p:nvPicPr>
          <p:cNvPr id="6" name="图片 5"/>
          <p:cNvPicPr>
            <a:picLocks noChangeAspect="1"/>
          </p:cNvPicPr>
          <p:nvPr/>
        </p:nvPicPr>
        <p:blipFill>
          <a:blip r:embed="rId2"/>
          <a:stretch>
            <a:fillRect/>
          </a:stretch>
        </p:blipFill>
        <p:spPr>
          <a:xfrm>
            <a:off x="1381940" y="4111674"/>
            <a:ext cx="1970314" cy="199557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171972" y="345847"/>
            <a:ext cx="9115463" cy="720000"/>
          </a:xfrm>
        </p:spPr>
        <p:txBody>
          <a:bodyPr>
            <a:normAutofit fontScale="90000"/>
          </a:bodyPr>
          <a:lstStyle/>
          <a:p>
            <a:r>
              <a:rPr lang="en-US" altLang="zh-CN" sz="4000" b="1" dirty="0">
                <a:solidFill>
                  <a:schemeClr val="accent1">
                    <a:lumMod val="75000"/>
                  </a:schemeClr>
                </a:solidFill>
                <a:latin typeface="微软雅黑" panose="020B0503020204020204" pitchFamily="34" charset="-122"/>
                <a:ea typeface="微软雅黑" panose="020B0503020204020204" pitchFamily="34" charset="-122"/>
              </a:rPr>
              <a:t>1</a:t>
            </a:r>
            <a:r>
              <a:rPr lang="zh-CN" altLang="en-US" sz="4000" b="1" dirty="0">
                <a:solidFill>
                  <a:schemeClr val="accent1">
                    <a:lumMod val="75000"/>
                  </a:schemeClr>
                </a:solidFill>
                <a:latin typeface="微软雅黑" panose="020B0503020204020204" pitchFamily="34" charset="-122"/>
                <a:ea typeface="微软雅黑" panose="020B0503020204020204" pitchFamily="34" charset="-122"/>
              </a:rPr>
              <a:t> 项目背景</a:t>
            </a:r>
            <a:r>
              <a:rPr lang="en-US" altLang="zh-CN" sz="40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4000" b="1" dirty="0">
                <a:solidFill>
                  <a:schemeClr val="accent1">
                    <a:lumMod val="75000"/>
                  </a:schemeClr>
                </a:solidFill>
                <a:latin typeface="微软雅黑" panose="020B0503020204020204" pitchFamily="34" charset="-122"/>
                <a:ea typeface="微软雅黑" panose="020B0503020204020204" pitchFamily="34" charset="-122"/>
              </a:rPr>
              <a:t>带回程的动态车辆路径规划问题</a:t>
            </a:r>
            <a:endParaRPr lang="zh-CN" altLang="en-US" sz="4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4294967295"/>
          </p:nvPr>
        </p:nvSpPr>
        <p:spPr>
          <a:xfrm>
            <a:off x="359999" y="1259523"/>
            <a:ext cx="8355375" cy="4903152"/>
          </a:xfrm>
        </p:spPr>
        <p:txBody>
          <a:bodyPr>
            <a:noAutofit/>
          </a:bodyPr>
          <a:lstStyle/>
          <a:p>
            <a:pPr marL="0" indent="0">
              <a:lnSpc>
                <a:spcPct val="100000"/>
              </a:lnSpc>
              <a:buNone/>
            </a:pPr>
            <a:r>
              <a:rPr lang="zh-CN" altLang="en-US" sz="2400" b="1" dirty="0">
                <a:latin typeface="微软雅黑" panose="020B0503020204020204" pitchFamily="34" charset="-122"/>
                <a:ea typeface="微软雅黑" panose="020B0503020204020204" pitchFamily="34" charset="-122"/>
              </a:rPr>
              <a:t>车辆路径规划问题种类多样</a:t>
            </a:r>
            <a:endParaRPr lang="en-US" altLang="zh-CN" sz="24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有很多类型的车辆路径规划问题</a:t>
            </a:r>
            <a:endParaRPr lang="en-US" altLang="zh-CN"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现实更加需要路径规划的实时性</a:t>
            </a:r>
            <a:endParaRPr lang="en-US" altLang="zh-CN"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带回程要求车辆需返回起始点</a:t>
            </a:r>
            <a:endParaRPr lang="en-US" altLang="zh-CN" dirty="0">
              <a:latin typeface="微软雅黑" panose="020B0503020204020204" pitchFamily="34" charset="-122"/>
              <a:ea typeface="微软雅黑" panose="020B0503020204020204" pitchFamily="34" charset="-122"/>
            </a:endParaRPr>
          </a:p>
          <a:p>
            <a:pPr marL="0" indent="0">
              <a:lnSpc>
                <a:spcPct val="100000"/>
              </a:lnSpc>
              <a:buNone/>
            </a:pPr>
            <a:r>
              <a:rPr lang="zh-CN" altLang="en-US" sz="2400" b="1" dirty="0">
                <a:latin typeface="微软雅黑" panose="020B0503020204020204" pitchFamily="34" charset="-122"/>
                <a:ea typeface="微软雅黑" panose="020B0503020204020204" pitchFamily="34" charset="-122"/>
              </a:rPr>
              <a:t>需要一个提供实时路径规划的系统</a:t>
            </a:r>
            <a:endParaRPr lang="en-US" altLang="zh-CN" sz="2400" b="1"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8882380" cy="720000"/>
          </a:xfrm>
        </p:spPr>
        <p:txBody>
          <a:bodyPr>
            <a:normAutofit/>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1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项目背景</a:t>
            </a: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动态元启发式算法</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4294967295"/>
          </p:nvPr>
        </p:nvSpPr>
        <p:spPr>
          <a:xfrm>
            <a:off x="359999" y="1259523"/>
            <a:ext cx="8412525" cy="5096828"/>
          </a:xfrm>
        </p:spPr>
        <p:txBody>
          <a:bodyPr>
            <a:noAutofit/>
          </a:bodyPr>
          <a:lstStyle/>
          <a:p>
            <a:pPr marL="0" indent="0">
              <a:lnSpc>
                <a:spcPct val="100000"/>
              </a:lnSpc>
              <a:buNone/>
            </a:pPr>
            <a:r>
              <a:rPr lang="zh-CN" altLang="en-US" sz="2400" b="1" dirty="0">
                <a:latin typeface="微软雅黑" panose="020B0503020204020204" pitchFamily="34" charset="-122"/>
                <a:ea typeface="微软雅黑" panose="020B0503020204020204" pitchFamily="34" charset="-122"/>
              </a:rPr>
              <a:t>静态优化方法</a:t>
            </a:r>
            <a:endParaRPr lang="en-US" altLang="zh-CN" sz="24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真实世界中在求解过程中，参数、目标等可能随时间而变化</a:t>
            </a:r>
            <a:endParaRPr lang="zh-CN" altLang="en-US" dirty="0">
              <a:latin typeface="微软雅黑" panose="020B0503020204020204" pitchFamily="34" charset="-122"/>
              <a:ea typeface="微软雅黑" panose="020B0503020204020204" pitchFamily="34" charset="-122"/>
            </a:endParaRPr>
          </a:p>
          <a:p>
            <a:pPr marL="0" indent="0">
              <a:lnSpc>
                <a:spcPct val="100000"/>
              </a:lnSpc>
              <a:buNone/>
            </a:pPr>
            <a:r>
              <a:rPr lang="zh-CN" altLang="en-US" sz="2400" b="1" dirty="0">
                <a:latin typeface="微软雅黑" panose="020B0503020204020204" pitchFamily="34" charset="-122"/>
                <a:ea typeface="微软雅黑" panose="020B0503020204020204" pitchFamily="34" charset="-122"/>
              </a:rPr>
              <a:t>动态优化方法</a:t>
            </a:r>
            <a:endParaRPr lang="zh-CN" altLang="en-US" sz="24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与新提出的进化计算方法相比，现有的多目标优化方法容易陷入局部收敛，优化解的质量不够好</a:t>
            </a:r>
            <a:endParaRPr lang="en-US" altLang="zh-CN" dirty="0">
              <a:latin typeface="微软雅黑" panose="020B0503020204020204" pitchFamily="34" charset="-122"/>
              <a:ea typeface="微软雅黑" panose="020B0503020204020204" pitchFamily="34" charset="-122"/>
            </a:endParaRPr>
          </a:p>
          <a:p>
            <a:pPr marL="0" lvl="1" indent="0">
              <a:lnSpc>
                <a:spcPct val="100000"/>
              </a:lnSpc>
              <a:spcBef>
                <a:spcPts val="1000"/>
              </a:spcBef>
              <a:buNone/>
            </a:pPr>
            <a:r>
              <a:rPr lang="zh-CN" altLang="en-US" b="1" dirty="0">
                <a:latin typeface="微软雅黑" panose="020B0503020204020204" pitchFamily="34" charset="-122"/>
                <a:ea typeface="微软雅黑" panose="020B0503020204020204" pitchFamily="34" charset="-122"/>
              </a:rPr>
              <a:t>新的场景需要新的动态元启发式算法</a:t>
            </a:r>
            <a:endParaRPr lang="en-US" altLang="zh-CN" b="1"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171972" y="345847"/>
            <a:ext cx="9115463" cy="720000"/>
          </a:xfrm>
        </p:spPr>
        <p:txBody>
          <a:bodyPr>
            <a:normAutofit/>
          </a:bodyPr>
          <a:lstStyle/>
          <a:p>
            <a:r>
              <a:rPr lang="en-US" altLang="zh-CN" sz="4000" b="1" dirty="0">
                <a:solidFill>
                  <a:schemeClr val="accent1">
                    <a:lumMod val="75000"/>
                  </a:schemeClr>
                </a:solidFill>
                <a:latin typeface="微软雅黑" panose="020B0503020204020204" pitchFamily="34" charset="-122"/>
                <a:ea typeface="微软雅黑" panose="020B0503020204020204" pitchFamily="34" charset="-122"/>
              </a:rPr>
              <a:t>1</a:t>
            </a:r>
            <a:r>
              <a:rPr lang="zh-CN" altLang="en-US" sz="4000" b="1" dirty="0">
                <a:solidFill>
                  <a:schemeClr val="accent1">
                    <a:lumMod val="75000"/>
                  </a:schemeClr>
                </a:solidFill>
                <a:latin typeface="微软雅黑" panose="020B0503020204020204" pitchFamily="34" charset="-122"/>
                <a:ea typeface="微软雅黑" panose="020B0503020204020204" pitchFamily="34" charset="-122"/>
              </a:rPr>
              <a:t> 项目背景</a:t>
            </a:r>
            <a:r>
              <a:rPr lang="en-US" altLang="zh-CN" sz="40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4000" b="1" dirty="0">
                <a:solidFill>
                  <a:schemeClr val="accent1">
                    <a:lumMod val="75000"/>
                  </a:schemeClr>
                </a:solidFill>
                <a:latin typeface="微软雅黑" panose="020B0503020204020204" pitchFamily="34" charset="-122"/>
                <a:ea typeface="微软雅黑" panose="020B0503020204020204" pitchFamily="34" charset="-122"/>
              </a:rPr>
              <a:t>分布式实时分析处理流数据</a:t>
            </a:r>
            <a:endParaRPr lang="zh-CN" altLang="en-US" sz="40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4294967295"/>
          </p:nvPr>
        </p:nvSpPr>
        <p:spPr>
          <a:xfrm>
            <a:off x="359999" y="1259523"/>
            <a:ext cx="8355375" cy="4903152"/>
          </a:xfrm>
        </p:spPr>
        <p:txBody>
          <a:bodyPr>
            <a:noAutofit/>
          </a:bodyPr>
          <a:lstStyle/>
          <a:p>
            <a:pPr marL="0" indent="0">
              <a:lnSpc>
                <a:spcPct val="100000"/>
              </a:lnSpc>
              <a:buNone/>
            </a:pPr>
            <a:r>
              <a:rPr lang="zh-CN" altLang="en-US" sz="2400" b="1" dirty="0">
                <a:latin typeface="微软雅黑" panose="020B0503020204020204" pitchFamily="34" charset="-122"/>
                <a:ea typeface="微软雅黑" panose="020B0503020204020204" pitchFamily="34" charset="-122"/>
              </a:rPr>
              <a:t>交通数据源</a:t>
            </a:r>
            <a:endParaRPr lang="en-US" altLang="zh-CN" sz="24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数据来自多个数据源</a:t>
            </a:r>
            <a:endParaRPr lang="en-US" altLang="zh-CN"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存在异构的数据</a:t>
            </a:r>
            <a:endParaRPr lang="en-US" altLang="zh-CN"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属于大数据</a:t>
            </a:r>
            <a:endParaRPr lang="en-US" altLang="zh-CN" dirty="0">
              <a:latin typeface="微软雅黑" panose="020B0503020204020204" pitchFamily="34" charset="-122"/>
              <a:ea typeface="微软雅黑" panose="020B0503020204020204" pitchFamily="34" charset="-122"/>
            </a:endParaRPr>
          </a:p>
          <a:p>
            <a:pPr marL="0" indent="0">
              <a:lnSpc>
                <a:spcPct val="100000"/>
              </a:lnSpc>
              <a:buNone/>
            </a:pPr>
            <a:r>
              <a:rPr lang="zh-CN" altLang="en-US" sz="2400" b="1" dirty="0">
                <a:latin typeface="微软雅黑" panose="020B0503020204020204" pitchFamily="34" charset="-122"/>
                <a:ea typeface="微软雅黑" panose="020B0503020204020204" pitchFamily="34" charset="-122"/>
              </a:rPr>
              <a:t>交通数据需要被分布式地、实时地分析处理</a:t>
            </a:r>
            <a:endParaRPr lang="zh-CN" altLang="en-US" sz="2400" b="1" dirty="0">
              <a:latin typeface="微软雅黑" panose="020B0503020204020204" pitchFamily="34" charset="-122"/>
              <a:ea typeface="微软雅黑" panose="020B0503020204020204" pitchFamily="34" charset="-122"/>
            </a:endParaRPr>
          </a:p>
          <a:p>
            <a:pPr marL="0" indent="0">
              <a:lnSpc>
                <a:spcPct val="100000"/>
              </a:lnSpc>
              <a:buNone/>
            </a:pPr>
            <a:endParaRPr lang="en-US" altLang="zh-CN" sz="2400" b="1"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8649298" cy="720000"/>
          </a:xfrm>
        </p:spPr>
        <p:txBody>
          <a:bodyPr>
            <a:normAutofit fontScale="90000"/>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2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研究现状</a:t>
            </a: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带回程的动态车辆路径规划问题</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4294967295"/>
          </p:nvPr>
        </p:nvSpPr>
        <p:spPr>
          <a:xfrm>
            <a:off x="360000" y="1259523"/>
            <a:ext cx="8349660" cy="4493577"/>
          </a:xfrm>
        </p:spPr>
        <p:txBody>
          <a:bodyPr>
            <a:noAutofit/>
          </a:bodyPr>
          <a:lstStyle/>
          <a:p>
            <a:pPr marL="0" indent="0">
              <a:lnSpc>
                <a:spcPct val="100000"/>
              </a:lnSpc>
              <a:buNone/>
            </a:pPr>
            <a:r>
              <a:rPr lang="zh-CN" altLang="en-US" sz="2000" b="1" dirty="0">
                <a:latin typeface="微软雅黑" panose="020B0503020204020204" pitchFamily="34" charset="-122"/>
                <a:ea typeface="微软雅黑" panose="020B0503020204020204" pitchFamily="34" charset="-122"/>
              </a:rPr>
              <a:t>基础问题</a:t>
            </a:r>
            <a:endParaRPr lang="en-US" altLang="zh-CN" sz="20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车辆路径规划问题广泛应用于调度、货仓、共享单车等领域，而带回程的该问题更加值得关注</a:t>
            </a:r>
            <a:endParaRPr lang="en-US" altLang="zh-CN" sz="2000" dirty="0">
              <a:latin typeface="微软雅黑" panose="020B0503020204020204" pitchFamily="34" charset="-122"/>
              <a:ea typeface="微软雅黑" panose="020B0503020204020204" pitchFamily="34" charset="-122"/>
            </a:endParaRPr>
          </a:p>
          <a:p>
            <a:pPr marL="0" indent="0">
              <a:lnSpc>
                <a:spcPct val="100000"/>
              </a:lnSpc>
              <a:buNone/>
            </a:pPr>
            <a:r>
              <a:rPr lang="zh-CN" altLang="en-US" sz="2000" b="1" dirty="0">
                <a:latin typeface="微软雅黑" panose="020B0503020204020204" pitchFamily="34" charset="-122"/>
                <a:ea typeface="微软雅黑" panose="020B0503020204020204" pitchFamily="34" charset="-122"/>
              </a:rPr>
              <a:t>技术手段</a:t>
            </a:r>
            <a:endParaRPr lang="en-US" altLang="zh-CN" sz="20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多采用元启发式算法的解决方案</a:t>
            </a:r>
            <a:endParaRPr lang="en-US" altLang="zh-CN" sz="2000" dirty="0">
              <a:latin typeface="微软雅黑" panose="020B0503020204020204" pitchFamily="34" charset="-122"/>
              <a:ea typeface="微软雅黑" panose="020B0503020204020204" pitchFamily="34" charset="-122"/>
            </a:endParaRPr>
          </a:p>
          <a:p>
            <a:pPr marL="0" indent="0">
              <a:lnSpc>
                <a:spcPct val="100000"/>
              </a:lnSpc>
              <a:buNone/>
            </a:pPr>
            <a:r>
              <a:rPr lang="zh-CN" altLang="en-US" sz="2000" b="1" dirty="0">
                <a:latin typeface="微软雅黑" panose="020B0503020204020204" pitchFamily="34" charset="-122"/>
                <a:ea typeface="微软雅黑" panose="020B0503020204020204" pitchFamily="34" charset="-122"/>
              </a:rPr>
              <a:t>现阶段需求</a:t>
            </a:r>
            <a:endParaRPr lang="en-US" altLang="zh-CN" sz="20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倾向于实时动态地被解决</a:t>
            </a:r>
            <a:endParaRPr lang="en-US" altLang="zh-CN" sz="2000" b="1"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ü"/>
            </a:pPr>
            <a:endParaRPr lang="en-US" altLang="zh-CN" sz="2000" b="1" dirty="0">
              <a:latin typeface="微软雅黑" panose="020B0503020204020204" pitchFamily="34" charset="-122"/>
              <a:ea typeface="微软雅黑" panose="020B0503020204020204" pitchFamily="34" charset="-122"/>
            </a:endParaRPr>
          </a:p>
          <a:p>
            <a:pPr marL="685800" lvl="1" indent="-342900">
              <a:lnSpc>
                <a:spcPct val="150000"/>
              </a:lnSpc>
              <a:buFont typeface="Wingdings" panose="05000000000000000000" pitchFamily="2" charset="2"/>
              <a:buChar char="p"/>
            </a:pPr>
            <a:endParaRPr lang="en-US" altLang="zh-CN" sz="2000"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p:txBody>
          <a:bodyPr/>
          <a:lstStyle/>
          <a:p>
            <a:fld id="{212B57F6-3D5A-40C7-A181-A97170C1B2E9}" type="slidenum">
              <a:rPr lang="zh-CN" altLang="en-US" smtClean="0"/>
            </a:fld>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7886700" cy="720000"/>
          </a:xfrm>
        </p:spPr>
        <p:txBody>
          <a:bodyPr>
            <a:normAutofit/>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2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研究现状</a:t>
            </a: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a:t>
            </a:r>
            <a:r>
              <a:rPr lang="en-US" altLang="zh-CN" sz="3600" b="1" dirty="0" err="1">
                <a:solidFill>
                  <a:schemeClr val="accent1">
                    <a:lumMod val="75000"/>
                  </a:schemeClr>
                </a:solidFill>
                <a:latin typeface="微软雅黑" panose="020B0503020204020204" pitchFamily="34" charset="-122"/>
                <a:ea typeface="微软雅黑" panose="020B0503020204020204" pitchFamily="34" charset="-122"/>
              </a:rPr>
              <a:t>jMetalSP</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大数据优化框架</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4294967295"/>
          </p:nvPr>
        </p:nvSpPr>
        <p:spPr>
          <a:xfrm>
            <a:off x="360000" y="1259523"/>
            <a:ext cx="8349660" cy="5230924"/>
          </a:xfrm>
        </p:spPr>
        <p:txBody>
          <a:bodyPr>
            <a:noAutofit/>
          </a:bodyPr>
          <a:lstStyle/>
          <a:p>
            <a:pPr marL="0" indent="0">
              <a:lnSpc>
                <a:spcPct val="100000"/>
              </a:lnSpc>
              <a:buNone/>
            </a:pPr>
            <a:r>
              <a:rPr lang="en-US" altLang="zh-CN" sz="2000" b="1" dirty="0" err="1">
                <a:latin typeface="微软雅黑" panose="020B0503020204020204" pitchFamily="34" charset="-122"/>
                <a:ea typeface="微软雅黑" panose="020B0503020204020204" pitchFamily="34" charset="-122"/>
              </a:rPr>
              <a:t>jMetalSP</a:t>
            </a:r>
            <a:r>
              <a:rPr lang="zh-CN" altLang="en-US" sz="2000" b="1" dirty="0">
                <a:latin typeface="微软雅黑" panose="020B0503020204020204" pitchFamily="34" charset="-122"/>
                <a:ea typeface="微软雅黑" panose="020B0503020204020204" pitchFamily="34" charset="-122"/>
              </a:rPr>
              <a:t>将多个优化算法的动态版本集成以解决动态多目标优化问题</a:t>
            </a:r>
            <a:endParaRPr lang="en-US" altLang="zh-CN" sz="2000" b="1" dirty="0">
              <a:latin typeface="微软雅黑" panose="020B0503020204020204" pitchFamily="34" charset="-122"/>
              <a:ea typeface="微软雅黑" panose="020B0503020204020204" pitchFamily="34" charset="-122"/>
            </a:endParaRPr>
          </a:p>
          <a:p>
            <a:pPr marL="0" indent="0">
              <a:buNone/>
            </a:pPr>
            <a:endParaRPr lang="en-US" altLang="zh-CN" sz="2000" b="1" dirty="0">
              <a:latin typeface="微软雅黑" panose="020B0503020204020204" pitchFamily="34" charset="-122"/>
              <a:ea typeface="微软雅黑" panose="020B0503020204020204" pitchFamily="34" charset="-122"/>
            </a:endParaRPr>
          </a:p>
          <a:p>
            <a:pPr marL="0" indent="0">
              <a:buNone/>
            </a:pPr>
            <a:endParaRPr lang="en-US" altLang="zh-CN" sz="2400" b="1" dirty="0">
              <a:latin typeface="微软雅黑" panose="020B0503020204020204" pitchFamily="34" charset="-122"/>
              <a:ea typeface="微软雅黑" panose="020B0503020204020204" pitchFamily="34" charset="-122"/>
            </a:endParaRPr>
          </a:p>
          <a:p>
            <a:pPr marL="0" indent="0">
              <a:buNone/>
            </a:pPr>
            <a:endParaRPr lang="en-US" altLang="zh-CN" sz="2400" b="1" dirty="0">
              <a:latin typeface="微软雅黑" panose="020B0503020204020204" pitchFamily="34" charset="-122"/>
              <a:ea typeface="微软雅黑" panose="020B0503020204020204" pitchFamily="34" charset="-122"/>
            </a:endParaRPr>
          </a:p>
          <a:p>
            <a:pPr marL="0" indent="0">
              <a:buNone/>
            </a:pPr>
            <a:endParaRPr lang="en-US" altLang="zh-CN" sz="2400" b="1"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p:txBody>
          <a:bodyPr/>
          <a:lstStyle/>
          <a:p>
            <a:fld id="{212B57F6-3D5A-40C7-A181-A97170C1B2E9}" type="slidenum">
              <a:rPr lang="zh-CN" altLang="en-US" smtClean="0"/>
            </a:fld>
            <a:endParaRPr lang="zh-CN" altLang="en-US"/>
          </a:p>
        </p:txBody>
      </p:sp>
      <p:pic>
        <p:nvPicPr>
          <p:cNvPr id="2" name="图片 1"/>
          <p:cNvPicPr>
            <a:picLocks noChangeAspect="1"/>
          </p:cNvPicPr>
          <p:nvPr/>
        </p:nvPicPr>
        <p:blipFill>
          <a:blip r:embed="rId1"/>
          <a:stretch>
            <a:fillRect/>
          </a:stretch>
        </p:blipFill>
        <p:spPr>
          <a:xfrm>
            <a:off x="360000" y="1820954"/>
            <a:ext cx="8252810" cy="3844739"/>
          </a:xfrm>
          <a:prstGeom prst="rect">
            <a:avLst/>
          </a:prstGeom>
        </p:spPr>
      </p:pic>
      <p:sp>
        <p:nvSpPr>
          <p:cNvPr id="5" name="矩形 4"/>
          <p:cNvSpPr/>
          <p:nvPr/>
        </p:nvSpPr>
        <p:spPr>
          <a:xfrm>
            <a:off x="3600120" y="5857792"/>
            <a:ext cx="1869423" cy="307777"/>
          </a:xfrm>
          <a:prstGeom prst="rect">
            <a:avLst/>
          </a:prstGeom>
        </p:spPr>
        <p:txBody>
          <a:bodyPr wrap="none">
            <a:spAutoFit/>
          </a:bodyPr>
          <a:lstStyle/>
          <a:p>
            <a:pPr algn="ctr"/>
            <a:r>
              <a:rPr lang="zh-CN" altLang="en-US" sz="1400" dirty="0">
                <a:latin typeface="微软雅黑" panose="020B0503020204020204" pitchFamily="34" charset="-122"/>
                <a:ea typeface="微软雅黑" panose="020B0503020204020204" pitchFamily="34" charset="-122"/>
              </a:rPr>
              <a:t>图</a:t>
            </a:r>
            <a:r>
              <a:rPr lang="en-US" altLang="zh-CN" sz="1400" dirty="0">
                <a:latin typeface="微软雅黑" panose="020B0503020204020204" pitchFamily="34" charset="-122"/>
                <a:ea typeface="微软雅黑" panose="020B0503020204020204" pitchFamily="34" charset="-122"/>
              </a:rPr>
              <a:t>3  </a:t>
            </a:r>
            <a:r>
              <a:rPr lang="en-US" altLang="zh-CN" sz="1400" dirty="0" err="1">
                <a:latin typeface="微软雅黑" panose="020B0503020204020204" pitchFamily="34" charset="-122"/>
                <a:ea typeface="微软雅黑" panose="020B0503020204020204" pitchFamily="34" charset="-122"/>
              </a:rPr>
              <a:t>jMetalSP</a:t>
            </a:r>
            <a:r>
              <a:rPr lang="zh-CN" altLang="en-US" sz="1400" dirty="0">
                <a:latin typeface="微软雅黑" panose="020B0503020204020204" pitchFamily="34" charset="-122"/>
                <a:ea typeface="微软雅黑" panose="020B0503020204020204" pitchFamily="34" charset="-122"/>
              </a:rPr>
              <a:t>架构图</a:t>
            </a:r>
            <a:endParaRPr lang="zh-CN" altLang="en-US" sz="14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idx="4294967295"/>
          </p:nvPr>
        </p:nvSpPr>
        <p:spPr>
          <a:xfrm>
            <a:off x="261620" y="360000"/>
            <a:ext cx="7886700" cy="720000"/>
          </a:xfrm>
        </p:spPr>
        <p:txBody>
          <a:bodyPr>
            <a:normAutofit/>
          </a:bodyPr>
          <a:lstStyle/>
          <a:p>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2 </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研究现状</a:t>
            </a:r>
            <a:r>
              <a:rPr lang="en-US" altLang="zh-CN" sz="3600" b="1" dirty="0">
                <a:solidFill>
                  <a:schemeClr val="accent1">
                    <a:lumMod val="75000"/>
                  </a:schemeClr>
                </a:solidFill>
                <a:latin typeface="微软雅黑" panose="020B0503020204020204" pitchFamily="34" charset="-122"/>
                <a:ea typeface="微软雅黑" panose="020B0503020204020204" pitchFamily="34" charset="-122"/>
              </a:rPr>
              <a:t>-</a:t>
            </a:r>
            <a:r>
              <a:rPr lang="zh-CN" altLang="en-US" sz="3600" b="1" dirty="0">
                <a:solidFill>
                  <a:schemeClr val="accent1">
                    <a:lumMod val="75000"/>
                  </a:schemeClr>
                </a:solidFill>
                <a:latin typeface="微软雅黑" panose="020B0503020204020204" pitchFamily="34" charset="-122"/>
                <a:ea typeface="微软雅黑" panose="020B0503020204020204" pitchFamily="34" charset="-122"/>
              </a:rPr>
              <a:t>元启发式算法</a:t>
            </a:r>
            <a:endParaRPr lang="zh-CN" altLang="en-US" sz="36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3" name="内容占位符 2"/>
          <p:cNvSpPr>
            <a:spLocks noGrp="1"/>
          </p:cNvSpPr>
          <p:nvPr>
            <p:ph idx="4294967295"/>
          </p:nvPr>
        </p:nvSpPr>
        <p:spPr>
          <a:xfrm>
            <a:off x="360000" y="1259524"/>
            <a:ext cx="8349660" cy="2487724"/>
          </a:xfrm>
        </p:spPr>
        <p:txBody>
          <a:bodyPr>
            <a:noAutofit/>
          </a:bodyPr>
          <a:lstStyle/>
          <a:p>
            <a:pPr marL="0" indent="0">
              <a:lnSpc>
                <a:spcPct val="100000"/>
              </a:lnSpc>
              <a:buNone/>
            </a:pPr>
            <a:r>
              <a:rPr lang="zh-CN" altLang="en-US" sz="2000" b="1" dirty="0">
                <a:latin typeface="微软雅黑" panose="020B0503020204020204" pitchFamily="34" charset="-122"/>
                <a:ea typeface="微软雅黑" panose="020B0503020204020204" pitchFamily="34" charset="-122"/>
              </a:rPr>
              <a:t>基础问题</a:t>
            </a:r>
            <a:endParaRPr lang="en-US" altLang="zh-CN" sz="20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ü"/>
            </a:pPr>
            <a:r>
              <a:rPr lang="en-US" altLang="zh-CN" sz="2000" dirty="0" err="1">
                <a:latin typeface="微软雅黑" panose="020B0503020204020204" pitchFamily="34" charset="-122"/>
                <a:ea typeface="微软雅黑" panose="020B0503020204020204" pitchFamily="34" charset="-122"/>
              </a:rPr>
              <a:t>jMetalSP</a:t>
            </a:r>
            <a:r>
              <a:rPr lang="zh-CN" altLang="en-US" sz="2000" dirty="0">
                <a:latin typeface="微软雅黑" panose="020B0503020204020204" pitchFamily="34" charset="-122"/>
                <a:ea typeface="微软雅黑" panose="020B0503020204020204" pitchFamily="34" charset="-122"/>
              </a:rPr>
              <a:t>框架上集成了传统的元启发式算法，需结合一些新提出的算法的优势</a:t>
            </a:r>
            <a:endParaRPr lang="en-US" altLang="zh-CN" sz="2000" dirty="0">
              <a:latin typeface="微软雅黑" panose="020B0503020204020204" pitchFamily="34" charset="-122"/>
              <a:ea typeface="微软雅黑" panose="020B0503020204020204" pitchFamily="34" charset="-122"/>
            </a:endParaRPr>
          </a:p>
          <a:p>
            <a:pPr marL="0" indent="0">
              <a:lnSpc>
                <a:spcPct val="100000"/>
              </a:lnSpc>
              <a:buNone/>
            </a:pPr>
            <a:r>
              <a:rPr lang="zh-CN" altLang="en-US" sz="2000" b="1" dirty="0">
                <a:latin typeface="微软雅黑" panose="020B0503020204020204" pitchFamily="34" charset="-122"/>
                <a:ea typeface="微软雅黑" panose="020B0503020204020204" pitchFamily="34" charset="-122"/>
              </a:rPr>
              <a:t>技术手段</a:t>
            </a:r>
            <a:endParaRPr lang="en-US" altLang="zh-CN" sz="2000" b="1" dirty="0">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松鼠优化算法、帝王蝶优化算法</a:t>
            </a:r>
            <a:endParaRPr lang="en-US" altLang="zh-CN" sz="2000" dirty="0">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ü"/>
            </a:pPr>
            <a:endParaRPr lang="en-US" altLang="zh-CN" sz="2000" b="1" dirty="0">
              <a:latin typeface="微软雅黑" panose="020B0503020204020204" pitchFamily="34" charset="-122"/>
              <a:ea typeface="微软雅黑" panose="020B0503020204020204" pitchFamily="34" charset="-122"/>
            </a:endParaRPr>
          </a:p>
          <a:p>
            <a:pPr marL="685800" lvl="1" indent="-342900">
              <a:lnSpc>
                <a:spcPct val="150000"/>
              </a:lnSpc>
              <a:buFont typeface="Wingdings" panose="05000000000000000000" pitchFamily="2" charset="2"/>
              <a:buChar char="p"/>
            </a:pPr>
            <a:endParaRPr lang="en-US" altLang="zh-CN" sz="2000"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nvPr>
        </p:nvSpPr>
        <p:spPr/>
        <p:txBody>
          <a:bodyPr/>
          <a:lstStyle/>
          <a:p>
            <a:fld id="{212B57F6-3D5A-40C7-A181-A97170C1B2E9}" type="slidenum">
              <a:rPr lang="zh-CN" altLang="en-US" smtClean="0"/>
            </a:fld>
            <a:endParaRPr lang="zh-CN" altLang="en-US"/>
          </a:p>
        </p:txBody>
      </p:sp>
      <p:pic>
        <p:nvPicPr>
          <p:cNvPr id="2" name="图片 1"/>
          <p:cNvPicPr>
            <a:picLocks noChangeAspect="1"/>
          </p:cNvPicPr>
          <p:nvPr/>
        </p:nvPicPr>
        <p:blipFill>
          <a:blip r:embed="rId1"/>
          <a:stretch>
            <a:fillRect/>
          </a:stretch>
        </p:blipFill>
        <p:spPr>
          <a:xfrm>
            <a:off x="360000" y="3926772"/>
            <a:ext cx="1828799" cy="1828799"/>
          </a:xfrm>
          <a:prstGeom prst="rect">
            <a:avLst/>
          </a:prstGeom>
        </p:spPr>
      </p:pic>
      <p:pic>
        <p:nvPicPr>
          <p:cNvPr id="5" name="图片 4"/>
          <p:cNvPicPr>
            <a:picLocks noChangeAspect="1"/>
          </p:cNvPicPr>
          <p:nvPr/>
        </p:nvPicPr>
        <p:blipFill>
          <a:blip r:embed="rId2"/>
          <a:stretch>
            <a:fillRect/>
          </a:stretch>
        </p:blipFill>
        <p:spPr>
          <a:xfrm>
            <a:off x="2383035" y="3926772"/>
            <a:ext cx="1890792" cy="1828799"/>
          </a:xfrm>
          <a:prstGeom prst="rect">
            <a:avLst/>
          </a:prstGeom>
        </p:spPr>
      </p:pic>
      <p:sp>
        <p:nvSpPr>
          <p:cNvPr id="6" name="矩形 5"/>
          <p:cNvSpPr/>
          <p:nvPr/>
        </p:nvSpPr>
        <p:spPr>
          <a:xfrm>
            <a:off x="419888" y="5935095"/>
            <a:ext cx="3853939" cy="338554"/>
          </a:xfrm>
          <a:prstGeom prst="rect">
            <a:avLst/>
          </a:prstGeom>
        </p:spPr>
        <p:txBody>
          <a:bodyPr wrap="none">
            <a:spAutoFit/>
          </a:bodyPr>
          <a:lstStyle/>
          <a:p>
            <a:pPr algn="ctr"/>
            <a:r>
              <a:rPr lang="zh-CN" altLang="en-US" sz="1600" dirty="0">
                <a:latin typeface="微软雅黑" panose="020B0503020204020204" pitchFamily="34" charset="-122"/>
                <a:ea typeface="微软雅黑" panose="020B0503020204020204" pitchFamily="34" charset="-122"/>
              </a:rPr>
              <a:t>图</a:t>
            </a: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 松鼠觅食示意图（滑翔到一棵树上）</a:t>
            </a:r>
            <a:endParaRPr lang="zh-CN" altLang="en-US" sz="1600"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rotWithShape="1">
          <a:blip r:embed="rId3"/>
          <a:srcRect l="1404"/>
          <a:stretch>
            <a:fillRect/>
          </a:stretch>
        </p:blipFill>
        <p:spPr>
          <a:xfrm>
            <a:off x="4273826" y="4225605"/>
            <a:ext cx="4835483" cy="1231131"/>
          </a:xfrm>
          <a:prstGeom prst="rect">
            <a:avLst/>
          </a:prstGeom>
        </p:spPr>
      </p:pic>
      <p:sp>
        <p:nvSpPr>
          <p:cNvPr id="9" name="矩形 8"/>
          <p:cNvSpPr/>
          <p:nvPr/>
        </p:nvSpPr>
        <p:spPr>
          <a:xfrm>
            <a:off x="5072372" y="5919554"/>
            <a:ext cx="3238386" cy="338554"/>
          </a:xfrm>
          <a:prstGeom prst="rect">
            <a:avLst/>
          </a:prstGeom>
        </p:spPr>
        <p:txBody>
          <a:bodyPr wrap="none">
            <a:spAutoFit/>
          </a:bodyPr>
          <a:lstStyle/>
          <a:p>
            <a:pPr algn="ctr"/>
            <a:r>
              <a:rPr lang="zh-CN" altLang="en-US" sz="1600" dirty="0">
                <a:latin typeface="微软雅黑" panose="020B0503020204020204" pitchFamily="34" charset="-122"/>
                <a:ea typeface="微软雅黑" panose="020B0503020204020204" pitchFamily="34" charset="-122"/>
              </a:rPr>
              <a:t>图</a:t>
            </a:r>
            <a:r>
              <a:rPr lang="en-US" altLang="zh-CN" sz="1600" dirty="0">
                <a:latin typeface="微软雅黑" panose="020B0503020204020204" pitchFamily="34" charset="-122"/>
                <a:ea typeface="微软雅黑" panose="020B0503020204020204" pitchFamily="34" charset="-122"/>
              </a:rPr>
              <a:t>5</a:t>
            </a:r>
            <a:r>
              <a:rPr lang="zh-CN" altLang="en-US" sz="1600" dirty="0">
                <a:latin typeface="微软雅黑" panose="020B0503020204020204" pitchFamily="34" charset="-122"/>
                <a:ea typeface="微软雅黑" panose="020B0503020204020204" pitchFamily="34" charset="-122"/>
              </a:rPr>
              <a:t> 帝王蝶算法中</a:t>
            </a:r>
            <a:r>
              <a:rPr lang="zh-CN" altLang="en-US" sz="1600">
                <a:latin typeface="微软雅黑" panose="020B0503020204020204" pitchFamily="34" charset="-122"/>
                <a:ea typeface="微软雅黑" panose="020B0503020204020204" pitchFamily="34" charset="-122"/>
              </a:rPr>
              <a:t>划分群体的概念</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1379</Words>
  <Application>WPS 演示</Application>
  <PresentationFormat>全屏显示(4:3)</PresentationFormat>
  <Paragraphs>152</Paragraphs>
  <Slides>16</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16</vt:i4>
      </vt:variant>
    </vt:vector>
  </HeadingPairs>
  <TitlesOfParts>
    <vt:vector size="31" baseType="lpstr">
      <vt:lpstr>Arial</vt:lpstr>
      <vt:lpstr>方正书宋_GBK</vt:lpstr>
      <vt:lpstr>Wingdings</vt:lpstr>
      <vt:lpstr>微软雅黑</vt:lpstr>
      <vt:lpstr>Arial Unicode MS</vt:lpstr>
      <vt:lpstr>Calibri</vt:lpstr>
      <vt:lpstr>Arial Rounded MT Bold</vt:lpstr>
      <vt:lpstr>等线</vt:lpstr>
      <vt:lpstr>汉仪中等线KW</vt:lpstr>
      <vt:lpstr>宋体</vt:lpstr>
      <vt:lpstr>汉仪书宋二KW</vt:lpstr>
      <vt:lpstr>等线 Light</vt:lpstr>
      <vt:lpstr>Calibri Light</vt:lpstr>
      <vt:lpstr>Helvetica Neue</vt:lpstr>
      <vt:lpstr>Office 主题​​</vt:lpstr>
      <vt:lpstr>PowerPoint 演示文稿</vt:lpstr>
      <vt:lpstr>PowerPoint 演示文稿</vt:lpstr>
      <vt:lpstr>1 项目背景-综述</vt:lpstr>
      <vt:lpstr>1 项目背景-带回程的动态车辆路径规划问题</vt:lpstr>
      <vt:lpstr>1 项目背景-动态元启发式算法</vt:lpstr>
      <vt:lpstr>1 项目背景-分布式实时分析处理流数据</vt:lpstr>
      <vt:lpstr>2 研究现状-带回程的动态车辆路径规划问题</vt:lpstr>
      <vt:lpstr>2 研究现状-jMetalSP大数据优化框架</vt:lpstr>
      <vt:lpstr>2 研究现状-元启发式算法</vt:lpstr>
      <vt:lpstr>2 研究现状-元启发式算法</vt:lpstr>
      <vt:lpstr>PowerPoint 演示文稿</vt:lpstr>
      <vt:lpstr>3 项目工作-技术路线</vt:lpstr>
      <vt:lpstr>3 项目工作-创新点</vt:lpstr>
      <vt:lpstr>4 项目规划</vt:lpstr>
      <vt:lpstr>5 预期目标</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分布式深度学习实验系统的设计与实现</dc:title>
  <dc:creator>威琦 郑</dc:creator>
  <cp:lastModifiedBy>wangxinyuan</cp:lastModifiedBy>
  <cp:revision>220</cp:revision>
  <dcterms:created xsi:type="dcterms:W3CDTF">2019-11-28T05:46:48Z</dcterms:created>
  <dcterms:modified xsi:type="dcterms:W3CDTF">2019-11-28T05:46:48Z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2052-1.6.1.2429</vt:lpwstr>
  </property>
</Properties>
</file>

<file path=docProps/thumbnail.jpeg>
</file>